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handoutMasterIdLst>
    <p:handoutMasterId r:id="rId63"/>
  </p:handoutMasterIdLst>
  <p:sldIdLst>
    <p:sldId id="256" r:id="rId4"/>
    <p:sldId id="258" r:id="rId5"/>
    <p:sldId id="259" r:id="rId6"/>
    <p:sldId id="260" r:id="rId7"/>
    <p:sldId id="261" r:id="rId9"/>
    <p:sldId id="262" r:id="rId10"/>
    <p:sldId id="265" r:id="rId11"/>
    <p:sldId id="266" r:id="rId12"/>
    <p:sldId id="439" r:id="rId13"/>
    <p:sldId id="263" r:id="rId14"/>
    <p:sldId id="487" r:id="rId15"/>
    <p:sldId id="272" r:id="rId16"/>
    <p:sldId id="271" r:id="rId17"/>
    <p:sldId id="273" r:id="rId18"/>
    <p:sldId id="274" r:id="rId19"/>
    <p:sldId id="275" r:id="rId20"/>
    <p:sldId id="343" r:id="rId21"/>
    <p:sldId id="278" r:id="rId22"/>
    <p:sldId id="339" r:id="rId23"/>
    <p:sldId id="340" r:id="rId24"/>
    <p:sldId id="279" r:id="rId25"/>
    <p:sldId id="280" r:id="rId26"/>
    <p:sldId id="394" r:id="rId27"/>
    <p:sldId id="534" r:id="rId28"/>
    <p:sldId id="344" r:id="rId29"/>
    <p:sldId id="285" r:id="rId30"/>
    <p:sldId id="284" r:id="rId31"/>
    <p:sldId id="281" r:id="rId32"/>
    <p:sldId id="282" r:id="rId33"/>
    <p:sldId id="283" r:id="rId34"/>
    <p:sldId id="276" r:id="rId35"/>
    <p:sldId id="342" r:id="rId36"/>
    <p:sldId id="277" r:id="rId37"/>
    <p:sldId id="314" r:id="rId38"/>
    <p:sldId id="317" r:id="rId39"/>
    <p:sldId id="318" r:id="rId40"/>
    <p:sldId id="319" r:id="rId41"/>
    <p:sldId id="320" r:id="rId42"/>
    <p:sldId id="286" r:id="rId43"/>
    <p:sldId id="287" r:id="rId44"/>
    <p:sldId id="288" r:id="rId45"/>
    <p:sldId id="289" r:id="rId46"/>
    <p:sldId id="316" r:id="rId47"/>
    <p:sldId id="395" r:id="rId48"/>
    <p:sldId id="290" r:id="rId49"/>
    <p:sldId id="302" r:id="rId50"/>
    <p:sldId id="291" r:id="rId51"/>
    <p:sldId id="428" r:id="rId52"/>
    <p:sldId id="292" r:id="rId53"/>
    <p:sldId id="293" r:id="rId54"/>
    <p:sldId id="294" r:id="rId55"/>
    <p:sldId id="295" r:id="rId56"/>
    <p:sldId id="296" r:id="rId57"/>
    <p:sldId id="297" r:id="rId58"/>
    <p:sldId id="298" r:id="rId59"/>
    <p:sldId id="300" r:id="rId60"/>
    <p:sldId id="268" r:id="rId61"/>
    <p:sldId id="269" r:id="rId62"/>
  </p:sldIdLst>
  <p:sldSz cx="12192000" cy="6858000"/>
  <p:notesSz cx="7104380" cy="1023493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2F0"/>
    <a:srgbClr val="FF6600"/>
    <a:srgbClr val="254A98"/>
    <a:srgbClr val="6D1B11"/>
    <a:srgbClr val="5F6771"/>
    <a:srgbClr val="B2B2B2"/>
    <a:srgbClr val="202020"/>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278"/>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45"/>
            </a:lvl1pPr>
          </a:lstStyle>
          <a:p>
            <a:pPr fontAlgn="auto"/>
            <a:endParaRPr lang="zh-CN" altLang="en-US" strike="noStrike" noProof="1"/>
          </a:p>
        </p:txBody>
      </p:sp>
      <p:sp>
        <p:nvSpPr>
          <p:cNvPr id="3" name="日期占位符 2"/>
          <p:cNvSpPr>
            <a:spLocks noGrp="1"/>
          </p:cNvSpPr>
          <p:nvPr>
            <p:ph type="dt" sz="quarter" idx="1"/>
          </p:nvPr>
        </p:nvSpPr>
        <p:spPr>
          <a:xfrm>
            <a:off x="4024313" y="0"/>
            <a:ext cx="3078163" cy="512763"/>
          </a:xfrm>
          <a:prstGeom prst="rect">
            <a:avLst/>
          </a:prstGeom>
        </p:spPr>
        <p:txBody>
          <a:bodyPr vert="horz" lIns="91440" tIns="45720" rIns="91440" bIns="45720" rtlCol="0"/>
          <a:lstStyle>
            <a:lvl1pPr algn="r">
              <a:defRPr sz="1245"/>
            </a:lvl1pPr>
          </a:lstStyle>
          <a:p>
            <a:pPr fontAlgn="auto"/>
            <a:fld id="{0F9B84EA-7D68-4D60-9CB1-D50884785D1C}" type="datetimeFigureOut">
              <a:rPr lang="zh-CN" altLang="en-US" sz="1245"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2"/>
          </p:nvPr>
        </p:nvSpPr>
        <p:spPr>
          <a:xfrm>
            <a:off x="0" y="9720263"/>
            <a:ext cx="3078163" cy="514350"/>
          </a:xfrm>
          <a:prstGeom prst="rect">
            <a:avLst/>
          </a:prstGeom>
        </p:spPr>
        <p:txBody>
          <a:bodyPr vert="horz" lIns="91440" tIns="45720" rIns="91440" bIns="45720" rtlCol="0" anchor="b"/>
          <a:lstStyle>
            <a:lvl1pPr algn="l">
              <a:defRPr sz="1245"/>
            </a:lvl1pPr>
          </a:lstStyle>
          <a:p>
            <a:pPr fontAlgn="auto"/>
            <a:endParaRPr lang="zh-CN" altLang="en-US" strike="noStrike" noProof="1"/>
          </a:p>
        </p:txBody>
      </p:sp>
      <p:sp>
        <p:nvSpPr>
          <p:cNvPr id="5" name="灯片编号占位符 4"/>
          <p:cNvSpPr>
            <a:spLocks noGrp="1"/>
          </p:cNvSpPr>
          <p:nvPr>
            <p:ph type="sldNum" sz="quarter" idx="3"/>
          </p:nvPr>
        </p:nvSpPr>
        <p:spPr>
          <a:xfrm>
            <a:off x="4024313" y="9720263"/>
            <a:ext cx="3078163" cy="514350"/>
          </a:xfrm>
          <a:prstGeom prst="rect">
            <a:avLst/>
          </a:prstGeom>
        </p:spPr>
        <p:txBody>
          <a:bodyPr vert="horz" lIns="91440" tIns="45720" rIns="91440" bIns="45720" rtlCol="0" anchor="b"/>
          <a:lstStyle>
            <a:lvl1pPr algn="r">
              <a:defRPr sz="1245"/>
            </a:lvl1pPr>
          </a:lstStyle>
          <a:p>
            <a:pPr fontAlgn="auto"/>
            <a:fld id="{8D4E0FC9-F1F8-4FAE-9988-3BA365CFD46F}" type="slidenum">
              <a:rPr lang="zh-CN" altLang="en-US" sz="1245"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4024313" y="0"/>
            <a:ext cx="3078163" cy="512763"/>
          </a:xfrm>
          <a:prstGeom prst="rect">
            <a:avLst/>
          </a:prstGeom>
        </p:spPr>
        <p:txBody>
          <a:bodyPr vert="horz" lIns="91440" tIns="45720" rIns="91440" bIns="45720" rtlCol="0"/>
          <a:lstStyle>
            <a:lvl1pPr algn="r">
              <a:defRPr sz="1200"/>
            </a:lvl1pPr>
          </a:lstStyle>
          <a:p>
            <a:pPr fontAlgn="auto"/>
            <a:fld id="{D6C8D182-E4C8-4120-9249-FC9774456FFA}" type="datetimeFigureOut">
              <a:rPr lang="zh-CN" altLang="en-US" strike="noStrike" noProof="1" smtClean="0">
                <a:latin typeface="+mn-lt"/>
                <a:ea typeface="+mn-ea"/>
                <a:cs typeface="+mn-cs"/>
              </a:rPr>
            </a:fld>
            <a:endParaRPr lang="zh-CN" altLang="en-US" strike="noStrike" noProof="1"/>
          </a:p>
        </p:txBody>
      </p:sp>
      <p:sp>
        <p:nvSpPr>
          <p:cNvPr id="6148" name="幻灯片图像占位符 3"/>
          <p:cNvSpPr>
            <a:spLocks noGrp="1" noRot="1" noChangeAspect="1"/>
          </p:cNvSpPr>
          <p:nvPr>
            <p:ph type="sldImg"/>
          </p:nvPr>
        </p:nvSpPr>
        <p:spPr>
          <a:xfrm>
            <a:off x="482600" y="1279525"/>
            <a:ext cx="6140450" cy="3454400"/>
          </a:xfrm>
          <a:prstGeom prst="rect">
            <a:avLst/>
          </a:prstGeom>
          <a:noFill/>
          <a:ln w="12700" cap="flat" cmpd="sng">
            <a:solidFill>
              <a:srgbClr val="000000"/>
            </a:solidFill>
            <a:prstDash val="solid"/>
            <a:round/>
            <a:headEnd type="none" w="med" len="med"/>
            <a:tailEnd type="none" w="med" len="med"/>
          </a:ln>
        </p:spPr>
      </p:sp>
      <p:sp>
        <p:nvSpPr>
          <p:cNvPr id="6149" name="备注占位符 4"/>
          <p:cNvSpPr>
            <a:spLocks noGrp="1"/>
          </p:cNvSpPr>
          <p:nvPr>
            <p:ph type="body" sz="quarter"/>
          </p:nvPr>
        </p:nvSpPr>
        <p:spPr>
          <a:xfrm>
            <a:off x="711200" y="4926013"/>
            <a:ext cx="5683250" cy="4029075"/>
          </a:xfrm>
          <a:prstGeom prst="rect">
            <a:avLst/>
          </a:prstGeom>
          <a:noFill/>
          <a:ln w="9525">
            <a:noFill/>
          </a:ln>
        </p:spPr>
        <p:txBody>
          <a:bodyPr vert="horz" lIns="91440" tIns="45720" rIns="91440" bIns="45720" anchor="t" anchorCtr="0"/>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4024313" y="9721850"/>
            <a:ext cx="3078163" cy="512763"/>
          </a:xfrm>
          <a:prstGeom prst="rect">
            <a:avLst/>
          </a:prstGeom>
        </p:spPr>
        <p:txBody>
          <a:bodyPr vert="horz" lIns="91440" tIns="45720" rIns="91440" bIns="45720" rtlCol="0" anchor="b"/>
          <a:lstStyle>
            <a:lvl1pPr algn="r">
              <a:defRPr sz="1200"/>
            </a:lvl1pPr>
          </a:lstStyle>
          <a:p>
            <a:pPr fontAlgn="auto"/>
            <a:fld id="{85D0DACE-38E0-42D2-9336-2B707D34BC6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Open question - to discuss with students - it’s a relative term.</a:t>
            </a: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People move from cities to the coastal areas in summer based on call detel record.</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When you need to collect a huge amount of data, you can’t do it by the user interface. You need a mechanism to collect data automatically.</a:t>
            </a: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GUI vs API</a:t>
            </a: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API avoids chaos when many entities try to access data at high frequencies. We will go into detail how to collect digital footprint by using digital tools in the next lecture.</a:t>
            </a: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Live Demo</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Live Demo</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Look back at history. punched card.  on the card we have an absence or a presence of holes which represent 0’s and 1’s of digital data. 5MB now = a HD photo.</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sym typeface="+mn-ea"/>
              </a:rPr>
              <a:t>Live Demo</a:t>
            </a:r>
            <a:endParaRPr lang="en-US" altLang="en-US">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A huge amount of collected data that needs to be analyzed</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Visualized data or data like table. Using simple rules and tools e.g. Excel and its functions</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Using simple rules and tools e.g. Excel and its functions</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Building new algorithm.</a:t>
            </a: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Building new algorithm.</a:t>
            </a: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Human is to blame</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sym typeface="+mn-ea"/>
              </a:rPr>
              <a:t>Filter out irrelevant data. Different people use different cleaning criteria, methods, and tools.</a:t>
            </a:r>
            <a:endParaRPr lang="en-US" altLang="en-US">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Selecting sources, tools, filter criteria,... A lot of selections to be made.</a:t>
            </a: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Digital evolution - more data - bigger and bigger. Example of analog and digital data.</a:t>
            </a:r>
            <a:endParaRPr lang="en-US" altLang="en-US"/>
          </a:p>
          <a:p>
            <a:r>
              <a:rPr lang="en-US" altLang="en-US"/>
              <a:t>2002: 50-50 -&gt; digital age. Now: about 99% of data are digital</a:t>
            </a: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Assigning tags and labels strongly influences results.</a:t>
            </a: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Using a different coding for low-tech and high-tech might result in a different map</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Not only data storage but personal device evolution. Having a digital camera doesn’t help big data a lot. People use personal devices to record social actitivies. More material to study.</a:t>
            </a: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Open question - Most complex -  A lot of variables - Unreliable results (20%) -&gt; Computational method can help (up to 80-90%)</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Open question - Most complex -  A lot of variables - Unreliable results (20%) -&gt; Computational method can help (up to 80-90%)</a:t>
            </a: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Where are the data? A lot of data that it is difficult or impossible to collect and analyse manually. Understaning the s</a:t>
            </a:r>
            <a:r>
              <a:rPr lang="en-US" altLang="en-US">
                <a:solidFill>
                  <a:srgbClr val="0070C0"/>
                </a:solidFill>
                <a:sym typeface="+mn-ea"/>
              </a:rPr>
              <a:t>ocio-technological system will help develop strategies (good for your brand/products/campagnes...)</a:t>
            </a:r>
            <a:endParaRPr lang="en-US" altLang="en-US">
              <a:solidFill>
                <a:srgbClr val="0070C0"/>
              </a:solidFill>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Where are the data? Things you left behind on the internet</a:t>
            </a: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p:nvPr>
        </p:nvSpPr>
        <p:spPr/>
      </p:sp>
      <p:sp>
        <p:nvSpPr>
          <p:cNvPr id="3" name="Text Placeholder 2"/>
          <p:cNvSpPr/>
          <p:nvPr>
            <p:ph type="body"/>
          </p:nvPr>
        </p:nvSpPr>
        <p:spPr/>
        <p:txBody>
          <a:bodyPr/>
          <a:p>
            <a:r>
              <a:rPr lang="en-US" altLang="en-US"/>
              <a:t>Easy and lazy - do not need to contact participants/users, survey, call,...</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lstStyle/>
          <a:p>
            <a:pPr lvl="0" fontAlgn="auto"/>
            <a:endParaRPr lang="en-US" strike="noStrike" noProof="1"/>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lstStyle/>
          <a:p>
            <a:pPr lvl="0" fontAlgn="auto"/>
            <a:endParaRPr lang="en-US" strike="noStrike" noProof="1"/>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lstStyle/>
          <a:p>
            <a:pPr lvl="0" fontAlgn="auto"/>
            <a:fld id="{9A0DB2DC-4C9A-4742-B13C-FB6460FD3503}" type="slidenum">
              <a:rPr lang="en-US" strike="noStrike" noProof="1">
                <a:latin typeface="+mn-lt"/>
                <a:ea typeface="+mn-ea"/>
                <a:cs typeface="+mn-cs"/>
              </a:rPr>
            </a:fld>
            <a:endParaRPr 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09600" y="274638"/>
            <a:ext cx="8070573"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5376672"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6205728" y="1600200"/>
            <a:ext cx="5376672"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Footer Placeholder 5"/>
          <p:cNvSpPr>
            <a:spLocks noGrp="1"/>
          </p:cNvSpPr>
          <p:nvPr>
            <p:ph type="ftr" sz="quarter" idx="11"/>
          </p:nvPr>
        </p:nvSpPr>
        <p:spPr/>
        <p:txBody>
          <a:bodyPr/>
          <a:p>
            <a:pPr fontAlgn="auto"/>
            <a:endParaRPr lang="zh-CN" altLang="en-US" strike="noStrike" noProof="1"/>
          </a:p>
        </p:txBody>
      </p:sp>
      <p:sp>
        <p:nvSpPr>
          <p:cNvPr id="7" name="Slide Number Placeholder 6"/>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Footer Placeholder 7"/>
          <p:cNvSpPr>
            <a:spLocks noGrp="1"/>
          </p:cNvSpPr>
          <p:nvPr>
            <p:ph type="ftr" sz="quarter" idx="11"/>
          </p:nvPr>
        </p:nvSpPr>
        <p:spPr/>
        <p:txBody>
          <a:bodyPr/>
          <a:p>
            <a:pPr fontAlgn="auto"/>
            <a:endParaRPr lang="zh-CN" altLang="en-US" strike="noStrike" noProof="1"/>
          </a:p>
        </p:txBody>
      </p:sp>
      <p:sp>
        <p:nvSpPr>
          <p:cNvPr id="9" name="Slide Number Placeholder 8"/>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Footer Placeholder 3"/>
          <p:cNvSpPr>
            <a:spLocks noGrp="1"/>
          </p:cNvSpPr>
          <p:nvPr>
            <p:ph type="ftr" sz="quarter" idx="11"/>
          </p:nvPr>
        </p:nvSpPr>
        <p:spPr/>
        <p:txBody>
          <a:bodyPr/>
          <a:p>
            <a:pPr fontAlgn="auto"/>
            <a:endParaRPr lang="zh-CN" altLang="en-US" strike="noStrike" noProof="1"/>
          </a:p>
        </p:txBody>
      </p:sp>
      <p:sp>
        <p:nvSpPr>
          <p:cNvPr id="5" name="Slide Number Placeholder 4"/>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Footer Placeholder 2"/>
          <p:cNvSpPr>
            <a:spLocks noGrp="1"/>
          </p:cNvSpPr>
          <p:nvPr>
            <p:ph type="ftr" sz="quarter" idx="11"/>
          </p:nvPr>
        </p:nvSpPr>
        <p:spPr/>
        <p:txBody>
          <a:bodyPr/>
          <a:p>
            <a:pPr fontAlgn="auto"/>
            <a:endParaRPr lang="zh-CN" altLang="en-US" strike="noStrike" noProof="1"/>
          </a:p>
        </p:txBody>
      </p:sp>
      <p:sp>
        <p:nvSpPr>
          <p:cNvPr id="4" name="Slide Number Placeholder 3"/>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09600" y="6245225"/>
            <a:ext cx="2844800" cy="476250"/>
          </a:xfrm>
          <a:prstGeom prst="rect">
            <a:avLst/>
          </a:prstGeom>
          <a:noFill/>
          <a:ln w="9525">
            <a:noFill/>
          </a:ln>
        </p:spPr>
        <p:txBody>
          <a:bodyPr/>
          <a:lstStyle/>
          <a:p>
            <a:pPr lvl="0" fontAlgn="auto"/>
            <a:endParaRPr lang="en-US" strike="noStrike" noProof="1"/>
          </a:p>
        </p:txBody>
      </p:sp>
      <p:sp>
        <p:nvSpPr>
          <p:cNvPr id="6" name="Footer Placeholder 5"/>
          <p:cNvSpPr>
            <a:spLocks noGrp="1"/>
          </p:cNvSpPr>
          <p:nvPr>
            <p:ph type="ftr" sz="quarter" idx="11"/>
          </p:nvPr>
        </p:nvSpPr>
        <p:spPr>
          <a:xfrm>
            <a:off x="4165600" y="6245225"/>
            <a:ext cx="3860800" cy="476250"/>
          </a:xfrm>
          <a:prstGeom prst="rect">
            <a:avLst/>
          </a:prstGeom>
          <a:noFill/>
          <a:ln w="9525">
            <a:noFill/>
          </a:ln>
        </p:spPr>
        <p:txBody>
          <a:bodyPr/>
          <a:lstStyle/>
          <a:p>
            <a:pPr lvl="0" fontAlgn="auto"/>
            <a:endParaRPr lang="en-US" strike="noStrike" noProof="1"/>
          </a:p>
        </p:txBody>
      </p:sp>
      <p:sp>
        <p:nvSpPr>
          <p:cNvPr id="7" name="Slide Number Placeholder 6"/>
          <p:cNvSpPr>
            <a:spLocks noGrp="1"/>
          </p:cNvSpPr>
          <p:nvPr>
            <p:ph type="sldNum" sz="quarter" idx="12"/>
          </p:nvPr>
        </p:nvSpPr>
        <p:spPr>
          <a:xfrm>
            <a:off x="8737600" y="6245225"/>
            <a:ext cx="2844800" cy="476250"/>
          </a:xfrm>
          <a:prstGeom prst="rect">
            <a:avLst/>
          </a:prstGeom>
          <a:noFill/>
          <a:ln w="9525">
            <a:noFill/>
          </a:ln>
        </p:spPr>
        <p:txBody>
          <a:bodyPr/>
          <a:lstStyle/>
          <a:p>
            <a:pPr lvl="0" fontAlgn="auto"/>
            <a:fld id="{9A0DB2DC-4C9A-4742-B13C-FB6460FD3503}" type="slidenum">
              <a:rPr lang="en-US" strike="noStrike" noProof="1">
                <a:latin typeface="+mn-lt"/>
                <a:ea typeface="+mn-ea"/>
                <a:cs typeface="+mn-cs"/>
              </a:rPr>
            </a:fld>
            <a:endParaRPr lang="en-US" strike="noStrike" noProof="1"/>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cxnSp>
        <p:nvCxnSpPr>
          <p:cNvPr id="8" name="直接连接符 7" hidden="1"/>
          <p:cNvCxnSpPr/>
          <p:nvPr userDrawn="1"/>
        </p:nvCxnSpPr>
        <p:spPr>
          <a:xfrm>
            <a:off x="742950" y="434975"/>
            <a:ext cx="0" cy="139065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9788" y="457200"/>
            <a:ext cx="3932237"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09600" y="6245225"/>
            <a:ext cx="2844800" cy="476250"/>
          </a:xfrm>
          <a:prstGeom prst="rect">
            <a:avLst/>
          </a:prstGeom>
          <a:noFill/>
          <a:ln w="9525">
            <a:noFill/>
          </a:ln>
        </p:spPr>
        <p:txBody>
          <a:bodyPr/>
          <a:lstStyle/>
          <a:p>
            <a:pPr fontAlgn="auto"/>
            <a:fld id="{9EFD9D74-47D9-4702-A33C-335B63B48DBF}" type="datetimeFigureOut">
              <a:rPr lang="zh-CN" altLang="en-US" strike="noStrike" noProof="1" smtClean="0">
                <a:latin typeface="+mn-lt"/>
                <a:ea typeface="+mn-ea"/>
                <a:cs typeface="+mn-cs"/>
              </a:rPr>
            </a:fld>
            <a:endParaRPr lang="zh-CN" altLang="en-US" strike="noStrike" noProof="1" dirty="0"/>
          </a:p>
        </p:txBody>
      </p:sp>
      <p:sp>
        <p:nvSpPr>
          <p:cNvPr id="6" name="Footer Placeholder 5"/>
          <p:cNvSpPr>
            <a:spLocks noGrp="1"/>
          </p:cNvSpPr>
          <p:nvPr>
            <p:ph type="ftr" sz="quarter" idx="11"/>
          </p:nvPr>
        </p:nvSpPr>
        <p:spPr>
          <a:xfrm>
            <a:off x="4165600" y="6245225"/>
            <a:ext cx="3860800" cy="476250"/>
          </a:xfrm>
          <a:prstGeom prst="rect">
            <a:avLst/>
          </a:prstGeom>
          <a:noFill/>
          <a:ln w="9525">
            <a:noFill/>
          </a:ln>
        </p:spPr>
        <p:txBody>
          <a:bodyPr/>
          <a:lstStyle/>
          <a:p>
            <a:pPr fontAlgn="auto"/>
            <a:endParaRPr lang="zh-CN" altLang="en-US" strike="noStrike" noProof="1" dirty="0"/>
          </a:p>
        </p:txBody>
      </p:sp>
      <p:sp>
        <p:nvSpPr>
          <p:cNvPr id="7" name="Slide Number Placeholder 6"/>
          <p:cNvSpPr>
            <a:spLocks noGrp="1"/>
          </p:cNvSpPr>
          <p:nvPr>
            <p:ph type="sldNum" sz="quarter" idx="12"/>
          </p:nvPr>
        </p:nvSpPr>
        <p:spPr>
          <a:xfrm>
            <a:off x="8737600" y="6245225"/>
            <a:ext cx="2844800" cy="476250"/>
          </a:xfrm>
          <a:prstGeom prst="rect">
            <a:avLst/>
          </a:prstGeom>
          <a:noFill/>
          <a:ln w="9525">
            <a:noFill/>
          </a:ln>
        </p:spPr>
        <p:txBody>
          <a:bodyPr/>
          <a:lstStyle/>
          <a:p>
            <a:pPr fontAlgn="auto"/>
            <a:fld id="{FABC47A4-756D-490B-A52F-7D9E2C9FC05F}"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a:xfrm>
            <a:off x="609600" y="6245225"/>
            <a:ext cx="2844800" cy="476250"/>
          </a:xfrm>
          <a:prstGeom prst="rect">
            <a:avLst/>
          </a:prstGeom>
          <a:noFill/>
          <a:ln w="9525">
            <a:noFill/>
          </a:ln>
        </p:spPr>
        <p:txBody>
          <a:bodyPr/>
          <a:lstStyle/>
          <a:p>
            <a:pPr lvl="0" fontAlgn="auto"/>
            <a:endParaRPr lang="en-US" strike="noStrike" noProof="1"/>
          </a:p>
        </p:txBody>
      </p:sp>
      <p:sp>
        <p:nvSpPr>
          <p:cNvPr id="5" name="Footer Placeholder 4"/>
          <p:cNvSpPr>
            <a:spLocks noGrp="1"/>
          </p:cNvSpPr>
          <p:nvPr>
            <p:ph type="ftr" sz="quarter" idx="11"/>
          </p:nvPr>
        </p:nvSpPr>
        <p:spPr>
          <a:xfrm>
            <a:off x="4165600" y="6245225"/>
            <a:ext cx="3860800" cy="476250"/>
          </a:xfrm>
          <a:prstGeom prst="rect">
            <a:avLst/>
          </a:prstGeom>
          <a:noFill/>
          <a:ln w="9525">
            <a:noFill/>
          </a:ln>
        </p:spPr>
        <p:txBody>
          <a:bodyPr/>
          <a:lstStyle/>
          <a:p>
            <a:pPr lvl="0" fontAlgn="auto"/>
            <a:endParaRPr lang="en-US" strike="noStrike" noProof="1"/>
          </a:p>
        </p:txBody>
      </p:sp>
      <p:sp>
        <p:nvSpPr>
          <p:cNvPr id="6" name="Slide Number Placeholder 5"/>
          <p:cNvSpPr>
            <a:spLocks noGrp="1"/>
          </p:cNvSpPr>
          <p:nvPr>
            <p:ph type="sldNum" sz="quarter" idx="12"/>
          </p:nvPr>
        </p:nvSpPr>
        <p:spPr>
          <a:xfrm>
            <a:off x="8737600" y="6245225"/>
            <a:ext cx="2844800" cy="476250"/>
          </a:xfrm>
          <a:prstGeom prst="rect">
            <a:avLst/>
          </a:prstGeom>
          <a:noFill/>
          <a:ln w="9525">
            <a:noFill/>
          </a:ln>
        </p:spPr>
        <p:txBody>
          <a:bodyPr/>
          <a:lstStyle/>
          <a:p>
            <a:pPr lvl="0" fontAlgn="auto"/>
            <a:fld id="{9A0DB2DC-4C9A-4742-B13C-FB6460FD3503}" type="slidenum">
              <a:rPr lang="en-US" strike="noStrike" noProof="1">
                <a:latin typeface="+mn-lt"/>
                <a:ea typeface="+mn-ea"/>
                <a:cs typeface="+mn-cs"/>
              </a:rPr>
            </a:fld>
            <a:endParaRPr lang="en-US" strike="noStrike" noProof="1"/>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09600" y="274638"/>
            <a:ext cx="8070573"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Footer Placeholder 4"/>
          <p:cNvSpPr>
            <a:spLocks noGrp="1"/>
          </p:cNvSpPr>
          <p:nvPr>
            <p:ph type="ftr" sz="quarter" idx="11"/>
          </p:nvPr>
        </p:nvSpPr>
        <p:spPr/>
        <p:txBody>
          <a:bodyPr/>
          <a:p>
            <a:pPr fontAlgn="auto"/>
            <a:endParaRPr lang="zh-CN" altLang="en-US" strike="noStrike" noProof="1"/>
          </a:p>
        </p:txBody>
      </p:sp>
      <p:sp>
        <p:nvSpPr>
          <p:cNvPr id="6" name="Slide Number Placeholder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600200"/>
            <a:ext cx="5376672"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6205728" y="1600200"/>
            <a:ext cx="5376672"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Footer Placeholder 5"/>
          <p:cNvSpPr>
            <a:spLocks noGrp="1"/>
          </p:cNvSpPr>
          <p:nvPr>
            <p:ph type="ftr" sz="quarter" idx="11"/>
          </p:nvPr>
        </p:nvSpPr>
        <p:spPr/>
        <p:txBody>
          <a:bodyPr/>
          <a:p>
            <a:pPr fontAlgn="auto"/>
            <a:endParaRPr lang="zh-CN" altLang="en-US" strike="noStrike" noProof="1"/>
          </a:p>
        </p:txBody>
      </p:sp>
      <p:sp>
        <p:nvSpPr>
          <p:cNvPr id="7" name="Slide Number Placeholder 6"/>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Footer Placeholder 7"/>
          <p:cNvSpPr>
            <a:spLocks noGrp="1"/>
          </p:cNvSpPr>
          <p:nvPr>
            <p:ph type="ftr" sz="quarter" idx="11"/>
          </p:nvPr>
        </p:nvSpPr>
        <p:spPr/>
        <p:txBody>
          <a:bodyPr/>
          <a:p>
            <a:pPr fontAlgn="auto"/>
            <a:endParaRPr lang="zh-CN" altLang="en-US" strike="noStrike" noProof="1"/>
          </a:p>
        </p:txBody>
      </p:sp>
      <p:sp>
        <p:nvSpPr>
          <p:cNvPr id="9" name="Slide Number Placeholder 8"/>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Footer Placeholder 3"/>
          <p:cNvSpPr>
            <a:spLocks noGrp="1"/>
          </p:cNvSpPr>
          <p:nvPr>
            <p:ph type="ftr" sz="quarter" idx="11"/>
          </p:nvPr>
        </p:nvSpPr>
        <p:spPr/>
        <p:txBody>
          <a:bodyPr/>
          <a:p>
            <a:pPr fontAlgn="auto"/>
            <a:endParaRPr lang="zh-CN" altLang="en-US" strike="noStrike" noProof="1"/>
          </a:p>
        </p:txBody>
      </p:sp>
      <p:sp>
        <p:nvSpPr>
          <p:cNvPr id="5" name="Slide Number Placeholder 4"/>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Footer Placeholder 2"/>
          <p:cNvSpPr>
            <a:spLocks noGrp="1"/>
          </p:cNvSpPr>
          <p:nvPr>
            <p:ph type="ftr" sz="quarter" idx="11"/>
          </p:nvPr>
        </p:nvSpPr>
        <p:spPr/>
        <p:txBody>
          <a:bodyPr/>
          <a:p>
            <a:pPr fontAlgn="auto"/>
            <a:endParaRPr lang="zh-CN" altLang="en-US" strike="noStrike" noProof="1"/>
          </a:p>
        </p:txBody>
      </p:sp>
      <p:sp>
        <p:nvSpPr>
          <p:cNvPr id="4" name="Slide Number Placeholder 3"/>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09600" y="6245225"/>
            <a:ext cx="2844800" cy="476250"/>
          </a:xfrm>
          <a:prstGeom prst="rect">
            <a:avLst/>
          </a:prstGeom>
          <a:noFill/>
          <a:ln w="9525">
            <a:noFill/>
          </a:ln>
        </p:spPr>
        <p:txBody>
          <a:bodyPr/>
          <a:lstStyle/>
          <a:p>
            <a:pPr lvl="0" fontAlgn="auto"/>
            <a:endParaRPr lang="en-US" strike="noStrike" noProof="1"/>
          </a:p>
        </p:txBody>
      </p:sp>
      <p:sp>
        <p:nvSpPr>
          <p:cNvPr id="6" name="Footer Placeholder 5"/>
          <p:cNvSpPr>
            <a:spLocks noGrp="1"/>
          </p:cNvSpPr>
          <p:nvPr>
            <p:ph type="ftr" sz="quarter" idx="11"/>
          </p:nvPr>
        </p:nvSpPr>
        <p:spPr>
          <a:xfrm>
            <a:off x="4165600" y="6245225"/>
            <a:ext cx="3860800" cy="476250"/>
          </a:xfrm>
          <a:prstGeom prst="rect">
            <a:avLst/>
          </a:prstGeom>
          <a:noFill/>
          <a:ln w="9525">
            <a:noFill/>
          </a:ln>
        </p:spPr>
        <p:txBody>
          <a:bodyPr/>
          <a:lstStyle/>
          <a:p>
            <a:pPr lvl="0" fontAlgn="auto"/>
            <a:endParaRPr lang="en-US" strike="noStrike" noProof="1"/>
          </a:p>
        </p:txBody>
      </p:sp>
      <p:sp>
        <p:nvSpPr>
          <p:cNvPr id="7" name="Slide Number Placeholder 6"/>
          <p:cNvSpPr>
            <a:spLocks noGrp="1"/>
          </p:cNvSpPr>
          <p:nvPr>
            <p:ph type="sldNum" sz="quarter" idx="12"/>
          </p:nvPr>
        </p:nvSpPr>
        <p:spPr>
          <a:xfrm>
            <a:off x="8737600" y="6245225"/>
            <a:ext cx="2844800" cy="476250"/>
          </a:xfrm>
          <a:prstGeom prst="rect">
            <a:avLst/>
          </a:prstGeom>
          <a:noFill/>
          <a:ln w="9525">
            <a:noFill/>
          </a:ln>
        </p:spPr>
        <p:txBody>
          <a:bodyPr/>
          <a:lstStyle/>
          <a:p>
            <a:pPr lvl="0" fontAlgn="auto"/>
            <a:fld id="{9A0DB2DC-4C9A-4742-B13C-FB6460FD3503}" type="slidenum">
              <a:rPr lang="en-US" strike="noStrike" noProof="1">
                <a:latin typeface="+mn-lt"/>
                <a:ea typeface="+mn-ea"/>
                <a:cs typeface="+mn-cs"/>
              </a:rPr>
            </a:fld>
            <a:endParaRPr 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cxnSp>
        <p:nvCxnSpPr>
          <p:cNvPr id="8" name="直接连接符 7" hidden="1"/>
          <p:cNvCxnSpPr/>
          <p:nvPr userDrawn="1"/>
        </p:nvCxnSpPr>
        <p:spPr>
          <a:xfrm>
            <a:off x="742950" y="434975"/>
            <a:ext cx="0" cy="139065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9788" y="457200"/>
            <a:ext cx="3932237"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a:xfrm>
            <a:off x="609600" y="6245225"/>
            <a:ext cx="2844800" cy="476250"/>
          </a:xfrm>
          <a:prstGeom prst="rect">
            <a:avLst/>
          </a:prstGeom>
          <a:noFill/>
          <a:ln w="9525">
            <a:noFill/>
          </a:ln>
        </p:spPr>
        <p:txBody>
          <a:bodyPr/>
          <a:lstStyle/>
          <a:p>
            <a:pPr fontAlgn="auto"/>
            <a:fld id="{9EFD9D74-47D9-4702-A33C-335B63B48DBF}" type="datetimeFigureOut">
              <a:rPr lang="zh-CN" altLang="en-US" strike="noStrike" noProof="1" smtClean="0">
                <a:latin typeface="+mn-lt"/>
                <a:ea typeface="+mn-ea"/>
                <a:cs typeface="+mn-cs"/>
              </a:rPr>
            </a:fld>
            <a:endParaRPr lang="zh-CN" altLang="en-US" strike="noStrike" noProof="1" dirty="0"/>
          </a:p>
        </p:txBody>
      </p:sp>
      <p:sp>
        <p:nvSpPr>
          <p:cNvPr id="6" name="Footer Placeholder 5"/>
          <p:cNvSpPr>
            <a:spLocks noGrp="1"/>
          </p:cNvSpPr>
          <p:nvPr>
            <p:ph type="ftr" sz="quarter" idx="11"/>
          </p:nvPr>
        </p:nvSpPr>
        <p:spPr>
          <a:xfrm>
            <a:off x="4165600" y="6245225"/>
            <a:ext cx="3860800" cy="476250"/>
          </a:xfrm>
          <a:prstGeom prst="rect">
            <a:avLst/>
          </a:prstGeom>
          <a:noFill/>
          <a:ln w="9525">
            <a:noFill/>
          </a:ln>
        </p:spPr>
        <p:txBody>
          <a:bodyPr/>
          <a:lstStyle/>
          <a:p>
            <a:pPr fontAlgn="auto"/>
            <a:endParaRPr lang="zh-CN" altLang="en-US" strike="noStrike" noProof="1" dirty="0"/>
          </a:p>
        </p:txBody>
      </p:sp>
      <p:sp>
        <p:nvSpPr>
          <p:cNvPr id="7" name="Slide Number Placeholder 6"/>
          <p:cNvSpPr>
            <a:spLocks noGrp="1"/>
          </p:cNvSpPr>
          <p:nvPr>
            <p:ph type="sldNum" sz="quarter" idx="12"/>
          </p:nvPr>
        </p:nvSpPr>
        <p:spPr>
          <a:xfrm>
            <a:off x="8737600" y="6245225"/>
            <a:ext cx="2844800" cy="476250"/>
          </a:xfrm>
          <a:prstGeom prst="rect">
            <a:avLst/>
          </a:prstGeom>
          <a:noFill/>
          <a:ln w="9525">
            <a:noFill/>
          </a:ln>
        </p:spPr>
        <p:txBody>
          <a:bodyPr/>
          <a:lstStyle/>
          <a:p>
            <a:pPr fontAlgn="auto"/>
            <a:fld id="{FABC47A4-756D-490B-A52F-7D9E2C9FC05F}" type="slidenum">
              <a:rPr lang="zh-CN" altLang="en-US" strike="noStrike" noProof="1" smtClean="0">
                <a:latin typeface="+mn-lt"/>
                <a:ea typeface="+mn-ea"/>
                <a:cs typeface="+mn-cs"/>
              </a:rPr>
            </a:fld>
            <a:endParaRPr lang="zh-CN" alt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rPr lang="en-US"/>
              <a:t>Click to edit Master title style</a:t>
            </a:r>
            <a:endParaRPr lang="en-US"/>
          </a:p>
        </p:txBody>
      </p:sp>
      <p:sp>
        <p:nvSpPr>
          <p:cNvPr id="1027" name="Text Placeholder 1026"/>
          <p:cNvSpPr/>
          <p:nvPr>
            <p:ph type="body"/>
          </p:nvPr>
        </p:nvSpPr>
        <p:spPr>
          <a:xfrm>
            <a:off x="609600" y="1600200"/>
            <a:ext cx="10972800" cy="4525963"/>
          </a:xfrm>
          <a:prstGeom prst="rect">
            <a:avLst/>
          </a:prstGeom>
          <a:noFill/>
          <a:ln w="9525">
            <a:noFill/>
          </a:ln>
        </p:spPr>
        <p:txBody>
          <a:bodyPr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fontAlgn="auto"/>
            <a:endParaRPr lang="zh-CN" altLang="en-US" strike="noStrike" noProof="1"/>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
        <p:nvSpPr>
          <p:cNvPr id="3" name="Rectangle 2"/>
          <p:cNvSpPr/>
          <p:nvPr userDrawn="1"/>
        </p:nvSpPr>
        <p:spPr>
          <a:xfrm>
            <a:off x="-6350" y="6484620"/>
            <a:ext cx="12192000" cy="368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rPr lang="en-US"/>
              <a:t>Click to edit Master title style</a:t>
            </a:r>
            <a:endParaRPr lang="en-US"/>
          </a:p>
        </p:txBody>
      </p:sp>
      <p:sp>
        <p:nvSpPr>
          <p:cNvPr id="1027" name="Text Placeholder 1026"/>
          <p:cNvSpPr/>
          <p:nvPr>
            <p:ph type="body"/>
          </p:nvPr>
        </p:nvSpPr>
        <p:spPr>
          <a:xfrm>
            <a:off x="609600" y="1600200"/>
            <a:ext cx="10972800" cy="4525963"/>
          </a:xfrm>
          <a:prstGeom prst="rect">
            <a:avLst/>
          </a:prstGeom>
          <a:noFill/>
          <a:ln w="9525">
            <a:noFill/>
          </a:ln>
        </p:spPr>
        <p:txBody>
          <a:bodyPr anchor="t" anchorCtr="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fontAlgn="auto"/>
            <a:endParaRPr lang="zh-CN" altLang="en-US" strike="noStrike" noProof="1"/>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
        <p:nvSpPr>
          <p:cNvPr id="3" name="Rectangle 2"/>
          <p:cNvSpPr/>
          <p:nvPr userDrawn="1"/>
        </p:nvSpPr>
        <p:spPr>
          <a:xfrm>
            <a:off x="-6350" y="6477000"/>
            <a:ext cx="12192000" cy="368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GIF"/><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hyperlink" Target="https://trends.google.com/trends/explore?date=all&amp;q=/m/06qjgc,/m/02xt6q&#13;" TargetMode="External"/><Relationship Id="rId2" Type="http://schemas.openxmlformats.org/officeDocument/2006/relationships/image" Target="../media/image46.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7.png"/><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hyperlink" Target="https://hoanglongcao.github.io/blog/2020/11/20/media-role-automation-solution-covid-vietnam.html&#13;" TargetMode="External"/><Relationship Id="rId2" Type="http://schemas.openxmlformats.org/officeDocument/2006/relationships/image" Target="../media/image59.png"/><Relationship Id="rId1" Type="http://schemas.openxmlformats.org/officeDocument/2006/relationships/image" Target="../media/image58.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3.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74.png"/><Relationship Id="rId1" Type="http://schemas.openxmlformats.org/officeDocument/2006/relationships/hyperlink" Target="http://wakingandsleeping-globe.glitch.me/&#13;" TargetMode="Externa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hyperlink" Target="https://vimeo.com/6239027" TargetMode="External"/><Relationship Id="rId2" Type="http://schemas.openxmlformats.org/officeDocument/2006/relationships/image" Target="../media/image75.GIF"/><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3.xml"/><Relationship Id="rId3" Type="http://schemas.openxmlformats.org/officeDocument/2006/relationships/image" Target="../media/image51.png"/><Relationship Id="rId2" Type="http://schemas.openxmlformats.org/officeDocument/2006/relationships/image" Target="../media/image77.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image" Target="../media/image79.png"/><Relationship Id="rId1" Type="http://schemas.openxmlformats.org/officeDocument/2006/relationships/image" Target="../media/image7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80.png"/><Relationship Id="rId1" Type="http://schemas.openxmlformats.org/officeDocument/2006/relationships/image" Target="../media/image79.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3.xml"/><Relationship Id="rId5" Type="http://schemas.openxmlformats.org/officeDocument/2006/relationships/hyperlink" Target="https://youtu.be/DFBbSTvtpy4" TargetMode="External"/><Relationship Id="rId4" Type="http://schemas.openxmlformats.org/officeDocument/2006/relationships/hyperlink" Target="https://youtu.be/CO67EQ0ZWgA" TargetMode="Externa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hyperlink" Target="https://teachablemachine.withgoogle.com/train/image&#1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83.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3.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7.xml"/><Relationship Id="rId2" Type="http://schemas.openxmlformats.org/officeDocument/2006/relationships/image" Target="../media/image88.png"/><Relationship Id="rId1" Type="http://schemas.openxmlformats.org/officeDocument/2006/relationships/image" Target="../media/image87.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3.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63.png"/><Relationship Id="rId1"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92.jpeg"/></Relationships>
</file>

<file path=ppt/slides/_rels/slide51.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0" Type="http://schemas.openxmlformats.org/officeDocument/2006/relationships/slideLayout" Target="../slideLayouts/slideLayout18.xml"/><Relationship Id="rId1"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3.png"/><Relationship Id="rId1" Type="http://schemas.openxmlformats.org/officeDocument/2006/relationships/image" Target="../media/image10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itle 1"/>
          <p:cNvSpPr>
            <a:spLocks noGrp="1"/>
          </p:cNvSpPr>
          <p:nvPr>
            <p:ph type="ctrTitle"/>
          </p:nvPr>
        </p:nvSpPr>
        <p:spPr/>
        <p:txBody>
          <a:bodyPr anchor="b" anchorCtr="0"/>
          <a:p>
            <a:pPr defTabSz="914400">
              <a:buNone/>
            </a:pPr>
            <a:r>
              <a:rPr lang="en-US" altLang="en-US" kern="1200" baseline="0">
                <a:latin typeface="+mj-lt"/>
                <a:ea typeface="+mj-ea"/>
                <a:cs typeface="+mj-cs"/>
              </a:rPr>
              <a:t>Digital methods and tools</a:t>
            </a:r>
            <a:endParaRPr lang="en-US" altLang="en-US" kern="1200" baseline="0">
              <a:latin typeface="+mj-lt"/>
              <a:ea typeface="+mj-ea"/>
              <a:cs typeface="+mj-cs"/>
            </a:endParaRPr>
          </a:p>
        </p:txBody>
      </p:sp>
      <p:sp>
        <p:nvSpPr>
          <p:cNvPr id="2" name="Text Box 1"/>
          <p:cNvSpPr txBox="1"/>
          <p:nvPr/>
        </p:nvSpPr>
        <p:spPr>
          <a:xfrm>
            <a:off x="1042035" y="6477000"/>
            <a:ext cx="10069830" cy="337185"/>
          </a:xfrm>
          <a:prstGeom prst="rect">
            <a:avLst/>
          </a:prstGeom>
          <a:noFill/>
        </p:spPr>
        <p:txBody>
          <a:bodyPr wrap="square" rtlCol="0">
            <a:spAutoFit/>
          </a:bodyPr>
          <a:p>
            <a:pPr algn="r"/>
            <a:r>
              <a:rPr lang="en-US" altLang="en-US" sz="1600">
                <a:solidFill>
                  <a:schemeClr val="bg1"/>
                </a:solidFill>
              </a:rPr>
              <a:t>Dec 2020</a:t>
            </a:r>
            <a:endParaRPr lang="en-US" altLang="en-US" sz="1600">
              <a:solidFill>
                <a:schemeClr val="bg1"/>
              </a:solidFill>
            </a:endParaRPr>
          </a:p>
        </p:txBody>
      </p:sp>
      <p:sp>
        <p:nvSpPr>
          <p:cNvPr id="4" name="Subtitle 2"/>
          <p:cNvSpPr>
            <a:spLocks noGrp="1"/>
          </p:cNvSpPr>
          <p:nvPr/>
        </p:nvSpPr>
        <p:spPr>
          <a:xfrm>
            <a:off x="1651000" y="3729038"/>
            <a:ext cx="9144000" cy="1655762"/>
          </a:xfrm>
          <a:prstGeom prst="rect">
            <a:avLst/>
          </a:prstGeom>
          <a:noFill/>
          <a:ln w="9525">
            <a:noFill/>
          </a:ln>
        </p:spPr>
        <p:txBody>
          <a:bodyPr anchor="t" anchorCtr="0"/>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defTabSz="914400"/>
            <a:r>
              <a:rPr lang="en-US" altLang="en-US" sz="2000" b="1" kern="1200" baseline="0">
                <a:latin typeface="+mn-lt"/>
                <a:ea typeface="+mn-ea"/>
                <a:cs typeface="+mn-cs"/>
              </a:rPr>
              <a:t>Cao Hoang Long</a:t>
            </a:r>
            <a:endParaRPr lang="en-US" altLang="en-US" sz="2000" b="1" kern="1200" baseline="0">
              <a:latin typeface="+mn-lt"/>
              <a:ea typeface="+mn-ea"/>
              <a:cs typeface="+mn-cs"/>
            </a:endParaRPr>
          </a:p>
          <a:p>
            <a:pPr defTabSz="914400"/>
            <a:r>
              <a:rPr lang="en-US" altLang="en-US" kern="1200" baseline="0">
                <a:latin typeface="+mn-lt"/>
                <a:ea typeface="+mn-ea"/>
                <a:cs typeface="+mn-cs"/>
              </a:rPr>
              <a:t>Vrije Universiteit Brussel</a:t>
            </a:r>
            <a:endParaRPr lang="en-US" altLang="en-US" kern="1200" baseline="0">
              <a:latin typeface="+mn-lt"/>
              <a:ea typeface="+mn-ea"/>
              <a:cs typeface="+mn-cs"/>
            </a:endParaRPr>
          </a:p>
          <a:p>
            <a:pPr defTabSz="914400"/>
            <a:r>
              <a:rPr lang="en-US" altLang="en-US" sz="1400" kern="1200" baseline="0">
                <a:solidFill>
                  <a:srgbClr val="B2B2B2"/>
                </a:solidFill>
                <a:latin typeface="+mn-lt"/>
                <a:ea typeface="+mn-ea"/>
                <a:cs typeface="+mn-cs"/>
              </a:rPr>
              <a:t>(University of Brussels)</a:t>
            </a:r>
            <a:endParaRPr lang="en-US" altLang="en-US" sz="1400" kern="1200" baseline="0">
              <a:solidFill>
                <a:srgbClr val="B2B2B2"/>
              </a:solidFill>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“Big data”</a:t>
            </a:r>
            <a:endParaRPr lang="en-US" altLang="en-US">
              <a:solidFill>
                <a:srgbClr val="0070C0"/>
              </a:solidFill>
            </a:endParaRPr>
          </a:p>
        </p:txBody>
      </p:sp>
      <p:sp>
        <p:nvSpPr>
          <p:cNvPr id="3" name="Content Placeholder 2"/>
          <p:cNvSpPr>
            <a:spLocks noGrp="1"/>
          </p:cNvSpPr>
          <p:nvPr>
            <p:ph idx="1"/>
          </p:nvPr>
        </p:nvSpPr>
        <p:spPr/>
        <p:txBody>
          <a:bodyPr/>
          <a:p>
            <a:r>
              <a:rPr lang="en-US"/>
              <a:t>Collection and management of </a:t>
            </a:r>
            <a:r>
              <a:rPr lang="en-US" b="1">
                <a:solidFill>
                  <a:srgbClr val="0070C0"/>
                </a:solidFill>
              </a:rPr>
              <a:t>huge quantities</a:t>
            </a:r>
            <a:br>
              <a:rPr lang="en-US">
                <a:solidFill>
                  <a:srgbClr val="0070C0"/>
                </a:solidFill>
              </a:rPr>
            </a:br>
            <a:r>
              <a:rPr lang="en-US"/>
              <a:t>of </a:t>
            </a:r>
            <a:r>
              <a:rPr lang="en-US" b="1">
                <a:solidFill>
                  <a:srgbClr val="0070C0"/>
                </a:solidFill>
              </a:rPr>
              <a:t>digital data</a:t>
            </a:r>
            <a:endParaRPr lang="en-US">
              <a:solidFill>
                <a:srgbClr val="0070C0"/>
              </a:solidFill>
            </a:endParaRPr>
          </a:p>
          <a:p>
            <a:r>
              <a:rPr lang="en-US"/>
              <a:t>Using </a:t>
            </a:r>
            <a:r>
              <a:rPr lang="en-US" b="1">
                <a:solidFill>
                  <a:srgbClr val="0070C0"/>
                </a:solidFill>
              </a:rPr>
              <a:t>algorithms </a:t>
            </a:r>
            <a:r>
              <a:rPr lang="en-US"/>
              <a:t>and </a:t>
            </a:r>
            <a:r>
              <a:rPr lang="en-US" b="1">
                <a:solidFill>
                  <a:srgbClr val="0070C0"/>
                </a:solidFill>
              </a:rPr>
              <a:t>dedicated software</a:t>
            </a:r>
            <a:r>
              <a:rPr lang="en-US"/>
              <a:t> to automatically analyse such data</a:t>
            </a:r>
            <a:endParaRPr lang="en-US"/>
          </a:p>
          <a:p>
            <a:r>
              <a:rPr lang="en-US"/>
              <a:t>Elaboration of </a:t>
            </a:r>
            <a:r>
              <a:rPr lang="en-US" b="1">
                <a:solidFill>
                  <a:srgbClr val="0070C0"/>
                </a:solidFill>
              </a:rPr>
              <a:t>statistical models</a:t>
            </a:r>
            <a:r>
              <a:rPr lang="en-US"/>
              <a:t> that enable the interpretation of social phenomena and identification of underlying trends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970" y="1073785"/>
            <a:ext cx="12217400" cy="46602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Digital footprint</a:t>
            </a:r>
            <a:endParaRPr lang="en-US" altLang="en-US"/>
          </a:p>
        </p:txBody>
      </p:sp>
      <p:pic>
        <p:nvPicPr>
          <p:cNvPr id="6" name="Picture 5"/>
          <p:cNvPicPr>
            <a:picLocks noChangeAspect="1"/>
          </p:cNvPicPr>
          <p:nvPr/>
        </p:nvPicPr>
        <p:blipFill>
          <a:blip r:embed="rId1"/>
          <a:stretch>
            <a:fillRect/>
          </a:stretch>
        </p:blipFill>
        <p:spPr>
          <a:xfrm rot="360000">
            <a:off x="4300855" y="1536700"/>
            <a:ext cx="2983230" cy="4336415"/>
          </a:xfrm>
          <a:prstGeom prst="rect">
            <a:avLst/>
          </a:prstGeom>
        </p:spPr>
      </p:pic>
      <p:pic>
        <p:nvPicPr>
          <p:cNvPr id="7" name="Picture 6"/>
          <p:cNvPicPr>
            <a:picLocks noChangeAspect="1"/>
          </p:cNvPicPr>
          <p:nvPr/>
        </p:nvPicPr>
        <p:blipFill>
          <a:blip r:embed="rId2"/>
          <a:stretch>
            <a:fillRect/>
          </a:stretch>
        </p:blipFill>
        <p:spPr>
          <a:xfrm>
            <a:off x="5043805" y="1889760"/>
            <a:ext cx="2104390" cy="3714115"/>
          </a:xfrm>
          <a:prstGeom prst="rect">
            <a:avLst/>
          </a:prstGeom>
        </p:spPr>
      </p:pic>
      <p:sp>
        <p:nvSpPr>
          <p:cNvPr id="21" name="Text Box 20"/>
          <p:cNvSpPr txBox="1"/>
          <p:nvPr/>
        </p:nvSpPr>
        <p:spPr>
          <a:xfrm>
            <a:off x="8053070" y="2096770"/>
            <a:ext cx="1907540" cy="2584450"/>
          </a:xfrm>
          <a:prstGeom prst="rect">
            <a:avLst/>
          </a:prstGeom>
          <a:noFill/>
        </p:spPr>
        <p:txBody>
          <a:bodyPr wrap="square" rtlCol="0" anchor="t">
            <a:spAutoFit/>
          </a:bodyPr>
          <a:p>
            <a:pPr algn="l"/>
            <a:r>
              <a:rPr lang="en-US" altLang="en-US">
                <a:solidFill>
                  <a:schemeClr val="tx1"/>
                </a:solidFill>
              </a:rPr>
              <a:t>apps</a:t>
            </a:r>
            <a:endParaRPr lang="en-US" altLang="en-US">
              <a:solidFill>
                <a:schemeClr val="tx1"/>
              </a:solidFill>
            </a:endParaRPr>
          </a:p>
          <a:p>
            <a:pPr algn="l"/>
            <a:r>
              <a:rPr lang="en-US" altLang="en-US">
                <a:solidFill>
                  <a:schemeClr val="tx1"/>
                </a:solidFill>
              </a:rPr>
              <a:t>websites</a:t>
            </a:r>
            <a:endParaRPr lang="en-US" altLang="en-US">
              <a:solidFill>
                <a:schemeClr val="tx1"/>
              </a:solidFill>
            </a:endParaRPr>
          </a:p>
          <a:p>
            <a:pPr algn="l"/>
            <a:r>
              <a:rPr lang="en-US" altLang="en-US">
                <a:solidFill>
                  <a:schemeClr val="tx1"/>
                </a:solidFill>
              </a:rPr>
              <a:t>messages</a:t>
            </a:r>
            <a:endParaRPr lang="en-US" altLang="en-US">
              <a:solidFill>
                <a:schemeClr val="tx1"/>
              </a:solidFill>
            </a:endParaRPr>
          </a:p>
          <a:p>
            <a:pPr algn="l"/>
            <a:r>
              <a:rPr lang="en-US" altLang="en-US">
                <a:solidFill>
                  <a:schemeClr val="tx1"/>
                </a:solidFill>
              </a:rPr>
              <a:t>videos</a:t>
            </a:r>
            <a:endParaRPr lang="en-US" altLang="en-US">
              <a:solidFill>
                <a:schemeClr val="tx1"/>
              </a:solidFill>
            </a:endParaRPr>
          </a:p>
          <a:p>
            <a:pPr algn="l"/>
            <a:r>
              <a:rPr lang="en-US" altLang="en-US">
                <a:solidFill>
                  <a:schemeClr val="tx1"/>
                </a:solidFill>
              </a:rPr>
              <a:t>photos</a:t>
            </a:r>
            <a:endParaRPr lang="en-US" altLang="en-US">
              <a:solidFill>
                <a:schemeClr val="tx1"/>
              </a:solidFill>
            </a:endParaRPr>
          </a:p>
          <a:p>
            <a:pPr algn="l"/>
            <a:r>
              <a:rPr lang="en-US" altLang="en-US">
                <a:solidFill>
                  <a:schemeClr val="tx1"/>
                </a:solidFill>
              </a:rPr>
              <a:t>games</a:t>
            </a:r>
            <a:endParaRPr lang="en-US" altLang="en-US">
              <a:solidFill>
                <a:schemeClr val="tx1"/>
              </a:solidFill>
            </a:endParaRPr>
          </a:p>
          <a:p>
            <a:pPr algn="l"/>
            <a:r>
              <a:rPr lang="en-US" altLang="en-US">
                <a:solidFill>
                  <a:schemeClr val="tx1"/>
                </a:solidFill>
              </a:rPr>
              <a:t>comments</a:t>
            </a:r>
            <a:endParaRPr lang="en-US" altLang="en-US">
              <a:solidFill>
                <a:schemeClr val="tx1"/>
              </a:solidFill>
            </a:endParaRPr>
          </a:p>
          <a:p>
            <a:pPr algn="l"/>
            <a:r>
              <a:rPr lang="en-US" altLang="en-US">
                <a:solidFill>
                  <a:schemeClr val="tx1"/>
                </a:solidFill>
              </a:rPr>
              <a:t>likes</a:t>
            </a:r>
            <a:endParaRPr lang="en-US" altLang="en-US">
              <a:solidFill>
                <a:schemeClr val="tx1"/>
              </a:solidFill>
            </a:endParaRPr>
          </a:p>
          <a:p>
            <a:pPr algn="l"/>
            <a:r>
              <a:rPr lang="en-US" altLang="en-US">
                <a:solidFill>
                  <a:schemeClr val="tx1"/>
                </a:solidFill>
              </a:rPr>
              <a:t>shares</a:t>
            </a:r>
            <a:endParaRPr lang="en-US" alt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Big data - Computational method</a:t>
            </a:r>
            <a:endParaRPr lang="en-US" altLang="en-US">
              <a:solidFill>
                <a:srgbClr val="0070C0"/>
              </a:solidFill>
            </a:endParaRPr>
          </a:p>
        </p:txBody>
      </p:sp>
      <p:pic>
        <p:nvPicPr>
          <p:cNvPr id="6" name="Picture 5"/>
          <p:cNvPicPr>
            <a:picLocks noChangeAspect="1"/>
          </p:cNvPicPr>
          <p:nvPr/>
        </p:nvPicPr>
        <p:blipFill>
          <a:blip r:embed="rId1"/>
          <a:stretch>
            <a:fillRect/>
          </a:stretch>
        </p:blipFill>
        <p:spPr>
          <a:xfrm>
            <a:off x="2565400" y="1390650"/>
            <a:ext cx="7062470" cy="4076700"/>
          </a:xfrm>
          <a:prstGeom prst="rect">
            <a:avLst/>
          </a:prstGeom>
        </p:spPr>
      </p:pic>
      <p:sp>
        <p:nvSpPr>
          <p:cNvPr id="7" name="Rectangle 6"/>
          <p:cNvSpPr/>
          <p:nvPr/>
        </p:nvSpPr>
        <p:spPr>
          <a:xfrm>
            <a:off x="4911725" y="5227955"/>
            <a:ext cx="2369820" cy="47752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fontAlgn="auto"/>
            <a:r>
              <a:rPr lang="en-US" altLang="en-US" sz="2400" b="1" i="1" strike="noStrike" noProof="1">
                <a:ln>
                  <a:noFill/>
                </a:ln>
                <a:solidFill>
                  <a:srgbClr val="FF6600"/>
                </a:solidFill>
              </a:rPr>
              <a:t>easy and lazy</a:t>
            </a:r>
            <a:endParaRPr lang="en-US" altLang="en-US" sz="2400" b="1" i="1" strike="noStrike" noProof="1">
              <a:ln>
                <a:noFill/>
              </a:ln>
              <a:solidFill>
                <a:srgbClr val="FF6600"/>
              </a:solidFill>
            </a:endParaRPr>
          </a:p>
        </p:txBody>
      </p:sp>
      <p:sp>
        <p:nvSpPr>
          <p:cNvPr id="8" name="Rounded Rectangle 7"/>
          <p:cNvSpPr/>
          <p:nvPr/>
        </p:nvSpPr>
        <p:spPr>
          <a:xfrm>
            <a:off x="2270760" y="3933825"/>
            <a:ext cx="7649210" cy="1771650"/>
          </a:xfrm>
          <a:prstGeom prst="roundRect">
            <a:avLst/>
          </a:prstGeom>
          <a:noFill/>
          <a:ln w="28575" cmpd="sng">
            <a:solidFill>
              <a:schemeClr val="accent1">
                <a:shade val="50000"/>
              </a:schemeClr>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arxiv.org/abs/1907.08228</a:t>
            </a:r>
            <a:endParaRPr lang="en-US" altLang="en-US" sz="1200" i="1">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rgbClr val="0070C0"/>
                </a:solidFill>
              </a:rPr>
              <a:t>Common research questions</a:t>
            </a:r>
            <a:endParaRPr lang="en-US">
              <a:solidFill>
                <a:srgbClr val="0070C0"/>
              </a:solidFill>
            </a:endParaRPr>
          </a:p>
        </p:txBody>
      </p:sp>
      <p:sp>
        <p:nvSpPr>
          <p:cNvPr id="3" name="Content Placeholder 2"/>
          <p:cNvSpPr>
            <a:spLocks noGrp="1"/>
          </p:cNvSpPr>
          <p:nvPr>
            <p:ph idx="1"/>
          </p:nvPr>
        </p:nvSpPr>
        <p:spPr/>
        <p:txBody>
          <a:bodyPr/>
          <a:p>
            <a:pPr marL="0" indent="0">
              <a:buNone/>
            </a:pPr>
            <a:r>
              <a:rPr lang="en-US"/>
              <a:t>• To what extent can Twitter sentiment predict the outcome of a political election? (</a:t>
            </a:r>
            <a:r>
              <a:rPr lang="en-US" i="1"/>
              <a:t>Ceron et al. 2013</a:t>
            </a:r>
            <a:r>
              <a:rPr lang="en-US"/>
              <a:t>)</a:t>
            </a:r>
            <a:endParaRPr lang="en-US"/>
          </a:p>
          <a:p>
            <a:pPr marL="0" indent="0">
              <a:buNone/>
            </a:pPr>
            <a:endParaRPr lang="en-US"/>
          </a:p>
          <a:p>
            <a:r>
              <a:rPr lang="en-US"/>
              <a:t>To what extent can Twitter data predict political disaffection? (</a:t>
            </a:r>
            <a:r>
              <a:rPr lang="en-US" i="1"/>
              <a:t>Monti, et al. 2013</a:t>
            </a:r>
            <a:r>
              <a:rPr lang="en-US"/>
              <a: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1555" y="260985"/>
            <a:ext cx="10048240" cy="6203315"/>
          </a:xfrm>
          <a:prstGeom prst="rect">
            <a:avLst/>
          </a:prstGeom>
        </p:spPr>
      </p:pic>
      <p:sp>
        <p:nvSpPr>
          <p:cNvPr id="2" name="Title 1"/>
          <p:cNvSpPr>
            <a:spLocks noGrp="1"/>
          </p:cNvSpPr>
          <p:nvPr>
            <p:ph type="title"/>
          </p:nvPr>
        </p:nvSpPr>
        <p:spPr/>
        <p:txBody>
          <a:bodyPr/>
          <a:p>
            <a:r>
              <a:rPr lang="en-US" altLang="en-US">
                <a:solidFill>
                  <a:srgbClr val="0070C0"/>
                </a:solidFill>
              </a:rPr>
              <a:t>Brexit</a:t>
            </a:r>
            <a:endParaRPr lang="en-US" altLang="en-US" b="1"/>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Right Relevance, Irish Times</a:t>
            </a:r>
            <a:endParaRPr lang="en-US" altLang="en-US" sz="1200" i="1">
              <a:solidFill>
                <a:schemeClr val="bg1"/>
              </a:solidFill>
            </a:endParaRPr>
          </a:p>
        </p:txBody>
      </p:sp>
      <p:pic>
        <p:nvPicPr>
          <p:cNvPr id="5" name="Picture 4"/>
          <p:cNvPicPr>
            <a:picLocks noChangeAspect="1"/>
          </p:cNvPicPr>
          <p:nvPr/>
        </p:nvPicPr>
        <p:blipFill>
          <a:blip r:embed="rId2"/>
          <a:stretch>
            <a:fillRect/>
          </a:stretch>
        </p:blipFill>
        <p:spPr>
          <a:xfrm>
            <a:off x="358775" y="3087370"/>
            <a:ext cx="683260" cy="683260"/>
          </a:xfrm>
          <a:prstGeom prst="rect">
            <a:avLst/>
          </a:prstGeom>
        </p:spPr>
      </p:pic>
      <p:sp>
        <p:nvSpPr>
          <p:cNvPr id="3" name="Text Box 2"/>
          <p:cNvSpPr txBox="1"/>
          <p:nvPr/>
        </p:nvSpPr>
        <p:spPr>
          <a:xfrm>
            <a:off x="7911465" y="4806315"/>
            <a:ext cx="3827780" cy="368300"/>
          </a:xfrm>
          <a:prstGeom prst="rect">
            <a:avLst/>
          </a:prstGeom>
          <a:noFill/>
        </p:spPr>
        <p:txBody>
          <a:bodyPr wrap="none" rtlCol="0">
            <a:spAutoFit/>
          </a:bodyPr>
          <a:p>
            <a:r>
              <a:rPr lang="en-US" altLang="en-US">
                <a:solidFill>
                  <a:srgbClr val="FF6600"/>
                </a:solidFill>
              </a:rPr>
              <a:t>Major established media influencers</a:t>
            </a:r>
            <a:endParaRPr lang="en-US" altLang="en-US">
              <a:solidFill>
                <a:srgbClr val="FF6600"/>
              </a:solidFill>
            </a:endParaRPr>
          </a:p>
        </p:txBody>
      </p:sp>
      <p:sp>
        <p:nvSpPr>
          <p:cNvPr id="26" name="Oval 25"/>
          <p:cNvSpPr/>
          <p:nvPr/>
        </p:nvSpPr>
        <p:spPr>
          <a:xfrm>
            <a:off x="1296035" y="1029335"/>
            <a:ext cx="6760210" cy="5137785"/>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7" name="Oval 6"/>
          <p:cNvSpPr/>
          <p:nvPr/>
        </p:nvSpPr>
        <p:spPr>
          <a:xfrm>
            <a:off x="7911465" y="2672715"/>
            <a:ext cx="3200400" cy="1963420"/>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8" name="Text Box 7"/>
          <p:cNvSpPr txBox="1"/>
          <p:nvPr/>
        </p:nvSpPr>
        <p:spPr>
          <a:xfrm>
            <a:off x="2461260" y="791210"/>
            <a:ext cx="1452880" cy="368300"/>
          </a:xfrm>
          <a:prstGeom prst="rect">
            <a:avLst/>
          </a:prstGeom>
          <a:noFill/>
        </p:spPr>
        <p:txBody>
          <a:bodyPr wrap="none" rtlCol="0" anchor="t">
            <a:spAutoFit/>
          </a:bodyPr>
          <a:p>
            <a:r>
              <a:rPr lang="en-US" altLang="en-US">
                <a:solidFill>
                  <a:srgbClr val="0070C0"/>
                </a:solidFill>
                <a:sym typeface="+mn-ea"/>
              </a:rPr>
              <a:t>Leave group</a:t>
            </a:r>
            <a:endParaRPr lang="en-US" altLang="en-US">
              <a:solidFill>
                <a:srgbClr val="0070C0"/>
              </a:solidFill>
              <a:sym typeface="+mn-ea"/>
            </a:endParaRPr>
          </a:p>
        </p:txBody>
      </p:sp>
      <p:sp>
        <p:nvSpPr>
          <p:cNvPr id="10" name="Text Box 9"/>
          <p:cNvSpPr txBox="1"/>
          <p:nvPr/>
        </p:nvSpPr>
        <p:spPr>
          <a:xfrm>
            <a:off x="8785225" y="2190115"/>
            <a:ext cx="1617980" cy="368300"/>
          </a:xfrm>
          <a:prstGeom prst="rect">
            <a:avLst/>
          </a:prstGeom>
          <a:noFill/>
        </p:spPr>
        <p:txBody>
          <a:bodyPr wrap="none" rtlCol="0" anchor="t">
            <a:spAutoFit/>
          </a:bodyPr>
          <a:p>
            <a:r>
              <a:rPr lang="en-US" altLang="en-US">
                <a:solidFill>
                  <a:srgbClr val="0070C0"/>
                </a:solidFill>
                <a:sym typeface="+mn-ea"/>
              </a:rPr>
              <a:t>Remain group</a:t>
            </a:r>
            <a:endParaRPr lang="en-US" altLang="en-US">
              <a:solidFill>
                <a:srgbClr val="0070C0"/>
              </a:solidFill>
              <a:sym typeface="+mn-ea"/>
            </a:endParaRPr>
          </a:p>
        </p:txBody>
      </p:sp>
      <p:pic>
        <p:nvPicPr>
          <p:cNvPr id="12" name="Picture 11"/>
          <p:cNvPicPr>
            <a:picLocks noChangeAspect="1"/>
          </p:cNvPicPr>
          <p:nvPr/>
        </p:nvPicPr>
        <p:blipFill>
          <a:blip r:embed="rId3"/>
          <a:stretch>
            <a:fillRect/>
          </a:stretch>
        </p:blipFill>
        <p:spPr>
          <a:xfrm>
            <a:off x="8988425" y="260985"/>
            <a:ext cx="2684145" cy="14287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3430" y="800100"/>
            <a:ext cx="11209655" cy="5676900"/>
          </a:xfrm>
          <a:prstGeom prst="rect">
            <a:avLst/>
          </a:prstGeom>
        </p:spPr>
      </p:pic>
      <p:sp>
        <p:nvSpPr>
          <p:cNvPr id="2" name="Title 1"/>
          <p:cNvSpPr>
            <a:spLocks noGrp="1"/>
          </p:cNvSpPr>
          <p:nvPr>
            <p:ph type="title"/>
          </p:nvPr>
        </p:nvSpPr>
        <p:spPr/>
        <p:txBody>
          <a:bodyPr/>
          <a:p>
            <a:r>
              <a:rPr lang="en-US" altLang="en-US">
                <a:solidFill>
                  <a:srgbClr val="0070C0"/>
                </a:solidFill>
              </a:rPr>
              <a:t>2016 US Election</a:t>
            </a:r>
            <a:endParaRPr lang="en-US" altLang="en-US">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Right Relevance</a:t>
            </a:r>
            <a:endParaRPr lang="en-US" altLang="en-US" sz="1200" i="1">
              <a:solidFill>
                <a:schemeClr val="bg1"/>
              </a:solidFill>
            </a:endParaRPr>
          </a:p>
        </p:txBody>
      </p:sp>
      <p:sp>
        <p:nvSpPr>
          <p:cNvPr id="4" name="Text Box 3"/>
          <p:cNvSpPr txBox="1"/>
          <p:nvPr/>
        </p:nvSpPr>
        <p:spPr>
          <a:xfrm>
            <a:off x="1894840" y="5726430"/>
            <a:ext cx="3827780" cy="368300"/>
          </a:xfrm>
          <a:prstGeom prst="rect">
            <a:avLst/>
          </a:prstGeom>
          <a:noFill/>
        </p:spPr>
        <p:txBody>
          <a:bodyPr wrap="none" rtlCol="0">
            <a:spAutoFit/>
          </a:bodyPr>
          <a:p>
            <a:r>
              <a:rPr lang="en-US" altLang="en-US">
                <a:solidFill>
                  <a:srgbClr val="FF6600"/>
                </a:solidFill>
              </a:rPr>
              <a:t>Major established media influencers</a:t>
            </a:r>
            <a:endParaRPr lang="en-US" altLang="en-US">
              <a:solidFill>
                <a:srgbClr val="FF6600"/>
              </a:solidFill>
            </a:endParaRPr>
          </a:p>
        </p:txBody>
      </p:sp>
      <p:sp>
        <p:nvSpPr>
          <p:cNvPr id="26" name="Oval 25"/>
          <p:cNvSpPr/>
          <p:nvPr/>
        </p:nvSpPr>
        <p:spPr>
          <a:xfrm>
            <a:off x="1123950" y="1278255"/>
            <a:ext cx="5828030" cy="4062095"/>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7" name="Oval 6"/>
          <p:cNvSpPr/>
          <p:nvPr/>
        </p:nvSpPr>
        <p:spPr>
          <a:xfrm>
            <a:off x="6233795" y="1811655"/>
            <a:ext cx="5749290" cy="3110230"/>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358775" y="3087370"/>
            <a:ext cx="683260" cy="683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95910" y="1137920"/>
            <a:ext cx="5676900" cy="2605405"/>
          </a:xfrm>
          <a:prstGeom prst="rect">
            <a:avLst/>
          </a:prstGeom>
        </p:spPr>
      </p:pic>
      <p:pic>
        <p:nvPicPr>
          <p:cNvPr id="5" name="Picture 4"/>
          <p:cNvPicPr>
            <a:picLocks noChangeAspect="1"/>
          </p:cNvPicPr>
          <p:nvPr/>
        </p:nvPicPr>
        <p:blipFill>
          <a:blip r:embed="rId2"/>
          <a:stretch>
            <a:fillRect/>
          </a:stretch>
        </p:blipFill>
        <p:spPr>
          <a:xfrm>
            <a:off x="6297930" y="1137920"/>
            <a:ext cx="5173980" cy="2605405"/>
          </a:xfrm>
          <a:prstGeom prst="rect">
            <a:avLst/>
          </a:prstGeom>
        </p:spPr>
      </p:pic>
      <p:pic>
        <p:nvPicPr>
          <p:cNvPr id="6" name="Picture 5"/>
          <p:cNvPicPr>
            <a:picLocks noChangeAspect="1"/>
          </p:cNvPicPr>
          <p:nvPr/>
        </p:nvPicPr>
        <p:blipFill>
          <a:blip r:embed="rId3"/>
          <a:stretch>
            <a:fillRect/>
          </a:stretch>
        </p:blipFill>
        <p:spPr>
          <a:xfrm>
            <a:off x="467995" y="3676650"/>
            <a:ext cx="5504815" cy="2762885"/>
          </a:xfrm>
          <a:prstGeom prst="rect">
            <a:avLst/>
          </a:prstGeom>
        </p:spPr>
      </p:pic>
      <p:pic>
        <p:nvPicPr>
          <p:cNvPr id="7" name="Picture 6"/>
          <p:cNvPicPr>
            <a:picLocks noChangeAspect="1"/>
          </p:cNvPicPr>
          <p:nvPr/>
        </p:nvPicPr>
        <p:blipFill>
          <a:blip r:embed="rId4"/>
          <a:stretch>
            <a:fillRect/>
          </a:stretch>
        </p:blipFill>
        <p:spPr>
          <a:xfrm>
            <a:off x="6297930" y="3743325"/>
            <a:ext cx="5181600" cy="2612390"/>
          </a:xfrm>
          <a:prstGeom prst="rect">
            <a:avLst/>
          </a:prstGeom>
        </p:spPr>
      </p:pic>
      <p:sp>
        <p:nvSpPr>
          <p:cNvPr id="8" name="Title 7"/>
          <p:cNvSpPr>
            <a:spLocks noGrp="1"/>
          </p:cNvSpPr>
          <p:nvPr>
            <p:ph type="title"/>
          </p:nvPr>
        </p:nvSpPr>
        <p:spPr/>
        <p:txBody>
          <a:bodyPr/>
          <a:p>
            <a:r>
              <a:rPr lang="en-US" altLang="en-US">
                <a:solidFill>
                  <a:srgbClr val="0070C0"/>
                </a:solidFill>
              </a:rPr>
              <a:t>Track hashtags</a:t>
            </a:r>
            <a:endParaRPr lang="en-US" altLang="en-US">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56005" y="2941955"/>
            <a:ext cx="974090" cy="974090"/>
          </a:xfrm>
          <a:prstGeom prst="rect">
            <a:avLst/>
          </a:prstGeom>
        </p:spPr>
      </p:pic>
      <p:sp>
        <p:nvSpPr>
          <p:cNvPr id="2" name="Title 1"/>
          <p:cNvSpPr>
            <a:spLocks noGrp="1"/>
          </p:cNvSpPr>
          <p:nvPr>
            <p:ph type="title"/>
          </p:nvPr>
        </p:nvSpPr>
        <p:spPr/>
        <p:txBody>
          <a:bodyPr/>
          <a:p>
            <a:r>
              <a:rPr lang="en-US" altLang="en-US">
                <a:solidFill>
                  <a:srgbClr val="0070C0"/>
                </a:solidFill>
              </a:rPr>
              <a:t>Google trends: coronavirus</a:t>
            </a:r>
            <a:endParaRPr lang="en-US" altLang="en-US">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https://pair-code.github.io/covid19_symptom_dataset/?date=2020-02-17&amp;symptom=fever</a:t>
            </a:r>
            <a:endParaRPr lang="en-US" altLang="en-US" sz="1200" i="1">
              <a:solidFill>
                <a:schemeClr val="bg1"/>
              </a:solidFill>
            </a:endParaRPr>
          </a:p>
        </p:txBody>
      </p:sp>
      <p:pic>
        <p:nvPicPr>
          <p:cNvPr id="5" name="Picture 4" descr="fever-2x"/>
          <p:cNvPicPr>
            <a:picLocks noChangeAspect="1"/>
          </p:cNvPicPr>
          <p:nvPr/>
        </p:nvPicPr>
        <p:blipFill>
          <a:blip r:embed="rId2"/>
          <a:stretch>
            <a:fillRect/>
          </a:stretch>
        </p:blipFill>
        <p:spPr>
          <a:xfrm>
            <a:off x="2830195" y="1417955"/>
            <a:ext cx="6493510" cy="4533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923925" y="1026160"/>
            <a:ext cx="4570730" cy="1189990"/>
          </a:xfrm>
          <a:prstGeom prst="rect">
            <a:avLst/>
          </a:prstGeom>
        </p:spPr>
      </p:pic>
      <p:sp>
        <p:nvSpPr>
          <p:cNvPr id="13" name="Rectangle 12"/>
          <p:cNvSpPr/>
          <p:nvPr/>
        </p:nvSpPr>
        <p:spPr>
          <a:xfrm>
            <a:off x="926465"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2018</a:t>
            </a:r>
            <a:endParaRPr lang="en-US" altLang="en-US" sz="2000" b="1" i="1" strike="noStrike" noProof="1">
              <a:solidFill>
                <a:srgbClr val="0070C0"/>
              </a:solidFill>
            </a:endParaRPr>
          </a:p>
        </p:txBody>
      </p:sp>
      <p:sp>
        <p:nvSpPr>
          <p:cNvPr id="7" name="Rectangle 6"/>
          <p:cNvSpPr/>
          <p:nvPr/>
        </p:nvSpPr>
        <p:spPr>
          <a:xfrm>
            <a:off x="2310130"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2019</a:t>
            </a:r>
            <a:endParaRPr lang="en-US" altLang="en-US" sz="2000" b="1" i="1" strike="noStrike" noProof="1">
              <a:solidFill>
                <a:srgbClr val="0070C0"/>
              </a:solidFill>
            </a:endParaRPr>
          </a:p>
        </p:txBody>
      </p:sp>
      <p:sp>
        <p:nvSpPr>
          <p:cNvPr id="8" name="Rectangle 7"/>
          <p:cNvSpPr/>
          <p:nvPr/>
        </p:nvSpPr>
        <p:spPr>
          <a:xfrm>
            <a:off x="3847465"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2020</a:t>
            </a:r>
            <a:endParaRPr lang="en-US" altLang="en-US" sz="2000" b="1" i="1" strike="noStrike" noProof="1">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https://pair-code.github.io/covid19_symptom_dataset/?date=2020-02-17&amp;symptom=fever</a:t>
            </a:r>
            <a:endParaRPr lang="en-US" altLang="en-US" sz="1200" i="1">
              <a:solidFill>
                <a:schemeClr val="bg1"/>
              </a:solidFill>
            </a:endParaRPr>
          </a:p>
        </p:txBody>
      </p:sp>
      <p:pic>
        <p:nvPicPr>
          <p:cNvPr id="10" name="Picture 9"/>
          <p:cNvPicPr>
            <a:picLocks noChangeAspect="1"/>
          </p:cNvPicPr>
          <p:nvPr/>
        </p:nvPicPr>
        <p:blipFill>
          <a:blip r:embed="rId2"/>
          <a:stretch>
            <a:fillRect/>
          </a:stretch>
        </p:blipFill>
        <p:spPr>
          <a:xfrm>
            <a:off x="923925" y="2473325"/>
            <a:ext cx="4516120" cy="1114425"/>
          </a:xfrm>
          <a:prstGeom prst="rect">
            <a:avLst/>
          </a:prstGeom>
        </p:spPr>
      </p:pic>
      <p:pic>
        <p:nvPicPr>
          <p:cNvPr id="11" name="Picture 10"/>
          <p:cNvPicPr>
            <a:picLocks noChangeAspect="1"/>
          </p:cNvPicPr>
          <p:nvPr/>
        </p:nvPicPr>
        <p:blipFill>
          <a:blip r:embed="rId3"/>
          <a:stretch>
            <a:fillRect/>
          </a:stretch>
        </p:blipFill>
        <p:spPr>
          <a:xfrm>
            <a:off x="965835" y="3716655"/>
            <a:ext cx="4471670" cy="1052195"/>
          </a:xfrm>
          <a:prstGeom prst="rect">
            <a:avLst/>
          </a:prstGeom>
        </p:spPr>
      </p:pic>
      <p:sp>
        <p:nvSpPr>
          <p:cNvPr id="14" name="Rectangle 13"/>
          <p:cNvSpPr/>
          <p:nvPr/>
        </p:nvSpPr>
        <p:spPr>
          <a:xfrm>
            <a:off x="6600825"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2018</a:t>
            </a:r>
            <a:endParaRPr lang="en-US" altLang="en-US" sz="2000" b="1" i="1" strike="noStrike" noProof="1">
              <a:solidFill>
                <a:srgbClr val="0070C0"/>
              </a:solidFill>
            </a:endParaRPr>
          </a:p>
        </p:txBody>
      </p:sp>
      <p:sp>
        <p:nvSpPr>
          <p:cNvPr id="15" name="Rectangle 14"/>
          <p:cNvSpPr/>
          <p:nvPr/>
        </p:nvSpPr>
        <p:spPr>
          <a:xfrm>
            <a:off x="7984490"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2019</a:t>
            </a:r>
            <a:endParaRPr lang="en-US" altLang="en-US" sz="2000" b="1" i="1" strike="noStrike" noProof="1">
              <a:solidFill>
                <a:srgbClr val="0070C0"/>
              </a:solidFill>
            </a:endParaRPr>
          </a:p>
        </p:txBody>
      </p:sp>
      <p:sp>
        <p:nvSpPr>
          <p:cNvPr id="16" name="Rectangle 15"/>
          <p:cNvSpPr/>
          <p:nvPr/>
        </p:nvSpPr>
        <p:spPr>
          <a:xfrm>
            <a:off x="9521825" y="5820410"/>
            <a:ext cx="817880"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2020</a:t>
            </a:r>
            <a:endParaRPr lang="en-US" altLang="en-US" sz="2000" b="1" i="1" strike="noStrike" noProof="1">
              <a:solidFill>
                <a:srgbClr val="0070C0"/>
              </a:solidFill>
            </a:endParaRPr>
          </a:p>
        </p:txBody>
      </p:sp>
      <p:pic>
        <p:nvPicPr>
          <p:cNvPr id="20" name="Picture 19"/>
          <p:cNvPicPr>
            <a:picLocks noChangeAspect="1"/>
          </p:cNvPicPr>
          <p:nvPr/>
        </p:nvPicPr>
        <p:blipFill>
          <a:blip r:embed="rId4"/>
          <a:stretch>
            <a:fillRect/>
          </a:stretch>
        </p:blipFill>
        <p:spPr>
          <a:xfrm>
            <a:off x="6797675" y="1210945"/>
            <a:ext cx="4314190" cy="1021715"/>
          </a:xfrm>
          <a:prstGeom prst="rect">
            <a:avLst/>
          </a:prstGeom>
        </p:spPr>
      </p:pic>
      <p:pic>
        <p:nvPicPr>
          <p:cNvPr id="21" name="Picture 20"/>
          <p:cNvPicPr>
            <a:picLocks noChangeAspect="1"/>
          </p:cNvPicPr>
          <p:nvPr/>
        </p:nvPicPr>
        <p:blipFill>
          <a:blip r:embed="rId5"/>
          <a:stretch>
            <a:fillRect/>
          </a:stretch>
        </p:blipFill>
        <p:spPr>
          <a:xfrm>
            <a:off x="985520" y="4768850"/>
            <a:ext cx="4471035" cy="1096010"/>
          </a:xfrm>
          <a:prstGeom prst="rect">
            <a:avLst/>
          </a:prstGeom>
        </p:spPr>
      </p:pic>
      <p:sp>
        <p:nvSpPr>
          <p:cNvPr id="22" name="Oval 21"/>
          <p:cNvSpPr/>
          <p:nvPr/>
        </p:nvSpPr>
        <p:spPr>
          <a:xfrm>
            <a:off x="3390265" y="1210945"/>
            <a:ext cx="1838325" cy="5159375"/>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5" name="Title 4"/>
          <p:cNvSpPr>
            <a:spLocks noGrp="1"/>
          </p:cNvSpPr>
          <p:nvPr>
            <p:ph type="title"/>
          </p:nvPr>
        </p:nvSpPr>
        <p:spPr/>
        <p:txBody>
          <a:bodyPr/>
          <a:p>
            <a:r>
              <a:rPr lang="en-US" altLang="en-US">
                <a:solidFill>
                  <a:srgbClr val="0070C0"/>
                </a:solidFill>
              </a:rPr>
              <a:t>Google trends: coronavirus</a:t>
            </a:r>
            <a:endParaRPr lang="en-US" altLang="en-US">
              <a:solidFill>
                <a:srgbClr val="0070C0"/>
              </a:solidFill>
            </a:endParaRPr>
          </a:p>
        </p:txBody>
      </p:sp>
      <p:pic>
        <p:nvPicPr>
          <p:cNvPr id="23" name="Picture 22"/>
          <p:cNvPicPr>
            <a:picLocks noChangeAspect="1"/>
          </p:cNvPicPr>
          <p:nvPr/>
        </p:nvPicPr>
        <p:blipFill>
          <a:blip r:embed="rId6"/>
          <a:stretch>
            <a:fillRect/>
          </a:stretch>
        </p:blipFill>
        <p:spPr>
          <a:xfrm>
            <a:off x="6820535" y="2473325"/>
            <a:ext cx="4314190" cy="985520"/>
          </a:xfrm>
          <a:prstGeom prst="rect">
            <a:avLst/>
          </a:prstGeom>
        </p:spPr>
      </p:pic>
      <p:pic>
        <p:nvPicPr>
          <p:cNvPr id="24" name="Picture 23"/>
          <p:cNvPicPr>
            <a:picLocks noChangeAspect="1"/>
          </p:cNvPicPr>
          <p:nvPr/>
        </p:nvPicPr>
        <p:blipFill>
          <a:blip r:embed="rId7"/>
          <a:stretch>
            <a:fillRect/>
          </a:stretch>
        </p:blipFill>
        <p:spPr>
          <a:xfrm>
            <a:off x="6798310" y="3756025"/>
            <a:ext cx="4335780" cy="1020445"/>
          </a:xfrm>
          <a:prstGeom prst="rect">
            <a:avLst/>
          </a:prstGeom>
        </p:spPr>
      </p:pic>
      <p:pic>
        <p:nvPicPr>
          <p:cNvPr id="25" name="Picture 24"/>
          <p:cNvPicPr>
            <a:picLocks noChangeAspect="1"/>
          </p:cNvPicPr>
          <p:nvPr/>
        </p:nvPicPr>
        <p:blipFill>
          <a:blip r:embed="rId8"/>
          <a:stretch>
            <a:fillRect/>
          </a:stretch>
        </p:blipFill>
        <p:spPr>
          <a:xfrm>
            <a:off x="6797675" y="4785995"/>
            <a:ext cx="4291330" cy="1009015"/>
          </a:xfrm>
          <a:prstGeom prst="rect">
            <a:avLst/>
          </a:prstGeom>
        </p:spPr>
      </p:pic>
      <p:sp>
        <p:nvSpPr>
          <p:cNvPr id="26" name="Oval 25"/>
          <p:cNvSpPr/>
          <p:nvPr/>
        </p:nvSpPr>
        <p:spPr>
          <a:xfrm>
            <a:off x="9102725" y="3740150"/>
            <a:ext cx="2222500" cy="2660650"/>
          </a:xfrm>
          <a:prstGeom prst="ellipse">
            <a:avLst/>
          </a:prstGeom>
          <a:noFill/>
          <a:ln w="190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bldLvl="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Picture 3"/>
          <p:cNvPicPr>
            <a:picLocks noChangeAspect="1"/>
          </p:cNvPicPr>
          <p:nvPr/>
        </p:nvPicPr>
        <p:blipFill>
          <a:blip r:embed="rId1">
            <a:lum bright="59998" contrast="-66000"/>
          </a:blip>
          <a:stretch>
            <a:fillRect/>
          </a:stretch>
        </p:blipFill>
        <p:spPr>
          <a:xfrm>
            <a:off x="12700" y="-4445"/>
            <a:ext cx="12207875" cy="6459220"/>
          </a:xfrm>
          <a:prstGeom prst="rect">
            <a:avLst/>
          </a:prstGeom>
          <a:noFill/>
          <a:ln w="9525">
            <a:noFill/>
          </a:ln>
        </p:spPr>
      </p:pic>
      <p:sp>
        <p:nvSpPr>
          <p:cNvPr id="5" name="Rectangle 4"/>
          <p:cNvSpPr/>
          <p:nvPr/>
        </p:nvSpPr>
        <p:spPr>
          <a:xfrm>
            <a:off x="1849438" y="2295525"/>
            <a:ext cx="8407400" cy="191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3600" b="1" strike="noStrike" noProof="1">
                <a:solidFill>
                  <a:schemeClr val="tx1"/>
                </a:solidFill>
              </a:rPr>
              <a:t>How to use digital methods and tools in reseach and...</a:t>
            </a:r>
            <a:endParaRPr lang="en-US" altLang="en-US" sz="3600" b="1" strike="noStrike" noProof="1">
              <a:solidFill>
                <a:schemeClr val="tx1"/>
              </a:solidFill>
            </a:endParaRPr>
          </a:p>
        </p:txBody>
      </p:sp>
      <p:sp>
        <p:nvSpPr>
          <p:cNvPr id="9" name="Text Box 8"/>
          <p:cNvSpPr txBox="1"/>
          <p:nvPr/>
        </p:nvSpPr>
        <p:spPr>
          <a:xfrm>
            <a:off x="1042035" y="6477000"/>
            <a:ext cx="10069830" cy="337185"/>
          </a:xfrm>
          <a:prstGeom prst="rect">
            <a:avLst/>
          </a:prstGeom>
          <a:noFill/>
        </p:spPr>
        <p:txBody>
          <a:bodyPr wrap="square" rtlCol="0">
            <a:spAutoFit/>
          </a:bodyPr>
          <a:p>
            <a:pPr algn="r"/>
            <a:r>
              <a:rPr lang="en-US" altLang="en-US" sz="1600" i="1">
                <a:solidFill>
                  <a:schemeClr val="bg1"/>
                </a:solidFill>
              </a:rPr>
              <a:t>google.com</a:t>
            </a:r>
            <a:endParaRPr lang="en-US" altLang="en-US" sz="1600" i="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65480" y="1511935"/>
            <a:ext cx="5053330" cy="2294890"/>
          </a:xfrm>
          <a:prstGeom prst="rect">
            <a:avLst/>
          </a:prstGeom>
        </p:spPr>
      </p:pic>
      <p:sp>
        <p:nvSpPr>
          <p:cNvPr id="5" name="Title 4"/>
          <p:cNvSpPr>
            <a:spLocks noGrp="1"/>
          </p:cNvSpPr>
          <p:nvPr>
            <p:ph type="title"/>
          </p:nvPr>
        </p:nvSpPr>
        <p:spPr/>
        <p:txBody>
          <a:bodyPr/>
          <a:p>
            <a:r>
              <a:rPr lang="en-US" altLang="en-US">
                <a:solidFill>
                  <a:srgbClr val="0070C0"/>
                </a:solidFill>
              </a:rPr>
              <a:t>Google trends</a:t>
            </a:r>
            <a:endParaRPr lang="en-US" altLang="en-US">
              <a:solidFill>
                <a:srgbClr val="0070C0"/>
              </a:solidFill>
            </a:endParaRPr>
          </a:p>
        </p:txBody>
      </p:sp>
      <p:pic>
        <p:nvPicPr>
          <p:cNvPr id="6" name="Picture 5"/>
          <p:cNvPicPr>
            <a:picLocks noChangeAspect="1"/>
          </p:cNvPicPr>
          <p:nvPr/>
        </p:nvPicPr>
        <p:blipFill>
          <a:blip r:embed="rId2"/>
          <a:stretch>
            <a:fillRect/>
          </a:stretch>
        </p:blipFill>
        <p:spPr>
          <a:xfrm>
            <a:off x="666115" y="4027170"/>
            <a:ext cx="5052695" cy="2325370"/>
          </a:xfrm>
          <a:prstGeom prst="rect">
            <a:avLst/>
          </a:prstGeom>
        </p:spPr>
      </p:pic>
      <p:sp>
        <p:nvSpPr>
          <p:cNvPr id="7" name="Text Box 6"/>
          <p:cNvSpPr txBox="1"/>
          <p:nvPr/>
        </p:nvSpPr>
        <p:spPr>
          <a:xfrm>
            <a:off x="6666865" y="6042025"/>
            <a:ext cx="5454015" cy="245110"/>
          </a:xfrm>
          <a:prstGeom prst="rect">
            <a:avLst/>
          </a:prstGeom>
          <a:noFill/>
        </p:spPr>
        <p:txBody>
          <a:bodyPr wrap="square" rtlCol="0" anchor="t">
            <a:spAutoFit/>
          </a:bodyPr>
          <a:p>
            <a:r>
              <a:rPr lang="en-US" sz="1000">
                <a:hlinkClick r:id="rId3" action="ppaction://hlinkfile"/>
              </a:rPr>
              <a:t>https://trends.google.com/trends/explore?date=all&amp;q=%2Fm%2F06qjgc,%2Fm%2F02xt6q</a:t>
            </a:r>
            <a:endParaRPr lang="en-US" sz="1000">
              <a:hlinkClick r:id="rId3" action="ppaction://hlinkfile"/>
            </a:endParaRPr>
          </a:p>
        </p:txBody>
      </p:sp>
      <p:pic>
        <p:nvPicPr>
          <p:cNvPr id="8" name="Picture 7"/>
          <p:cNvPicPr>
            <a:picLocks noChangeAspect="1"/>
          </p:cNvPicPr>
          <p:nvPr/>
        </p:nvPicPr>
        <p:blipFill>
          <a:blip r:embed="rId4"/>
          <a:stretch>
            <a:fillRect/>
          </a:stretch>
        </p:blipFill>
        <p:spPr>
          <a:xfrm>
            <a:off x="6763385" y="1417955"/>
            <a:ext cx="4819015" cy="2282190"/>
          </a:xfrm>
          <a:prstGeom prst="rect">
            <a:avLst/>
          </a:prstGeom>
        </p:spPr>
      </p:pic>
      <p:pic>
        <p:nvPicPr>
          <p:cNvPr id="9" name="Picture 8"/>
          <p:cNvPicPr>
            <a:picLocks noChangeAspect="1"/>
          </p:cNvPicPr>
          <p:nvPr/>
        </p:nvPicPr>
        <p:blipFill>
          <a:blip r:embed="rId5"/>
          <a:stretch>
            <a:fillRect/>
          </a:stretch>
        </p:blipFill>
        <p:spPr>
          <a:xfrm>
            <a:off x="6763385" y="4027170"/>
            <a:ext cx="4897755" cy="1584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Okcupid</a:t>
            </a:r>
            <a:endParaRPr lang="en-US" altLang="en-US">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https://www.nytimes.com/2017/09/29/opinion/sunday/dating-age-gap.html</a:t>
            </a:r>
            <a:endParaRPr lang="en-US" altLang="en-US" sz="1200" i="1">
              <a:solidFill>
                <a:schemeClr val="bg1"/>
              </a:solidFill>
            </a:endParaRPr>
          </a:p>
        </p:txBody>
      </p:sp>
      <p:pic>
        <p:nvPicPr>
          <p:cNvPr id="3" name="Picture 2"/>
          <p:cNvPicPr>
            <a:picLocks noChangeAspect="1"/>
          </p:cNvPicPr>
          <p:nvPr/>
        </p:nvPicPr>
        <p:blipFill>
          <a:blip r:embed="rId1"/>
          <a:srcRect/>
          <a:stretch>
            <a:fillRect/>
          </a:stretch>
        </p:blipFill>
        <p:spPr>
          <a:xfrm>
            <a:off x="2447925" y="1566545"/>
            <a:ext cx="4330065" cy="4761865"/>
          </a:xfrm>
          <a:prstGeom prst="rect">
            <a:avLst/>
          </a:prstGeom>
        </p:spPr>
      </p:pic>
      <p:pic>
        <p:nvPicPr>
          <p:cNvPr id="6" name="Picture 5"/>
          <p:cNvPicPr>
            <a:picLocks noChangeAspect="1"/>
          </p:cNvPicPr>
          <p:nvPr/>
        </p:nvPicPr>
        <p:blipFill>
          <a:blip r:embed="rId2"/>
          <a:srcRect/>
          <a:stretch>
            <a:fillRect/>
          </a:stretch>
        </p:blipFill>
        <p:spPr>
          <a:xfrm>
            <a:off x="7233285" y="1566545"/>
            <a:ext cx="4101465" cy="4761865"/>
          </a:xfrm>
          <a:prstGeom prst="rect">
            <a:avLst/>
          </a:prstGeom>
        </p:spPr>
      </p:pic>
      <p:pic>
        <p:nvPicPr>
          <p:cNvPr id="5" name="Picture 4"/>
          <p:cNvPicPr>
            <a:picLocks noChangeAspect="1"/>
          </p:cNvPicPr>
          <p:nvPr/>
        </p:nvPicPr>
        <p:blipFill>
          <a:blip r:embed="rId3"/>
          <a:stretch>
            <a:fillRect/>
          </a:stretch>
        </p:blipFill>
        <p:spPr>
          <a:xfrm>
            <a:off x="109855" y="2975610"/>
            <a:ext cx="2470785" cy="1235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Seasonal changes in population distribution</a:t>
            </a:r>
            <a:br>
              <a:rPr lang="en-US"/>
            </a:br>
            <a:endParaRPr lang="en-US"/>
          </a:p>
        </p:txBody>
      </p:sp>
      <p:pic>
        <p:nvPicPr>
          <p:cNvPr id="4" name="Picture 3"/>
          <p:cNvPicPr>
            <a:picLocks noChangeAspect="1"/>
          </p:cNvPicPr>
          <p:nvPr/>
        </p:nvPicPr>
        <p:blipFill>
          <a:blip r:embed="rId1"/>
          <a:srcRect l="31833" b="35901"/>
          <a:stretch>
            <a:fillRect/>
          </a:stretch>
        </p:blipFill>
        <p:spPr>
          <a:xfrm>
            <a:off x="4711700" y="1252855"/>
            <a:ext cx="5194300" cy="3217545"/>
          </a:xfrm>
          <a:prstGeom prst="rect">
            <a:avLst/>
          </a:prstGeom>
        </p:spPr>
      </p:pic>
      <p:sp>
        <p:nvSpPr>
          <p:cNvPr id="5" name="Text Box 4"/>
          <p:cNvSpPr txBox="1"/>
          <p:nvPr/>
        </p:nvSpPr>
        <p:spPr>
          <a:xfrm>
            <a:off x="9411335" y="6492875"/>
            <a:ext cx="1715770" cy="306705"/>
          </a:xfrm>
          <a:prstGeom prst="rect">
            <a:avLst/>
          </a:prstGeom>
          <a:noFill/>
        </p:spPr>
        <p:txBody>
          <a:bodyPr wrap="none" rtlCol="0" anchor="t">
            <a:spAutoFit/>
          </a:bodyPr>
          <a:p>
            <a:pPr algn="r"/>
            <a:r>
              <a:rPr lang="en-US" sz="1400" i="1">
                <a:solidFill>
                  <a:schemeClr val="bg1"/>
                </a:solidFill>
                <a:sym typeface="+mn-ea"/>
              </a:rPr>
              <a:t>Deville et al. (2014)</a:t>
            </a:r>
            <a:endParaRPr lang="en-US" sz="1400" i="1">
              <a:solidFill>
                <a:schemeClr val="bg1"/>
              </a:solidFill>
              <a:sym typeface="+mn-ea"/>
            </a:endParaRPr>
          </a:p>
        </p:txBody>
      </p:sp>
      <p:sp>
        <p:nvSpPr>
          <p:cNvPr id="6" name="Text Box 5"/>
          <p:cNvSpPr txBox="1"/>
          <p:nvPr/>
        </p:nvSpPr>
        <p:spPr>
          <a:xfrm>
            <a:off x="6205220" y="779780"/>
            <a:ext cx="5377180" cy="368300"/>
          </a:xfrm>
          <a:prstGeom prst="rect">
            <a:avLst/>
          </a:prstGeom>
          <a:noFill/>
        </p:spPr>
        <p:txBody>
          <a:bodyPr wrap="none" rtlCol="0" anchor="t">
            <a:spAutoFit/>
          </a:bodyPr>
          <a:p>
            <a:r>
              <a:rPr lang="en-US" altLang="en-US">
                <a:solidFill>
                  <a:srgbClr val="0070C0"/>
                </a:solidFill>
                <a:sym typeface="+mn-ea"/>
              </a:rPr>
              <a:t>based on Call Detail Record (CDR) data in summer</a:t>
            </a:r>
            <a:endParaRPr lang="en-US" altLang="en-US">
              <a:solidFill>
                <a:srgbClr val="0070C0"/>
              </a:solidFill>
              <a:sym typeface="+mn-ea"/>
            </a:endParaRPr>
          </a:p>
        </p:txBody>
      </p:sp>
      <p:sp>
        <p:nvSpPr>
          <p:cNvPr id="13" name="Rectangle 12"/>
          <p:cNvSpPr/>
          <p:nvPr/>
        </p:nvSpPr>
        <p:spPr>
          <a:xfrm>
            <a:off x="9717405" y="2281555"/>
            <a:ext cx="1864995" cy="52133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less calls</a:t>
            </a:r>
            <a:endParaRPr lang="en-US" altLang="en-US" sz="2000" b="1" i="1" strike="noStrike" noProof="1">
              <a:solidFill>
                <a:srgbClr val="0070C0"/>
              </a:solidFill>
            </a:endParaRPr>
          </a:p>
        </p:txBody>
      </p:sp>
      <p:sp>
        <p:nvSpPr>
          <p:cNvPr id="3" name="Rectangle 2"/>
          <p:cNvSpPr/>
          <p:nvPr/>
        </p:nvSpPr>
        <p:spPr>
          <a:xfrm>
            <a:off x="9719945" y="3050540"/>
            <a:ext cx="1864995" cy="52133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FF6600"/>
                </a:solidFill>
              </a:rPr>
              <a:t>more calls</a:t>
            </a:r>
            <a:endParaRPr lang="en-US" altLang="en-US" sz="2000" b="1" i="1" strike="noStrike" noProof="1">
              <a:solidFill>
                <a:srgbClr val="FF6600"/>
              </a:solidFill>
            </a:endParaRPr>
          </a:p>
        </p:txBody>
      </p:sp>
      <p:pic>
        <p:nvPicPr>
          <p:cNvPr id="7" name="Picture 6"/>
          <p:cNvPicPr>
            <a:picLocks noChangeAspect="1"/>
          </p:cNvPicPr>
          <p:nvPr/>
        </p:nvPicPr>
        <p:blipFill>
          <a:blip r:embed="rId1"/>
          <a:srcRect r="80000" b="69285"/>
          <a:stretch>
            <a:fillRect/>
          </a:stretch>
        </p:blipFill>
        <p:spPr>
          <a:xfrm>
            <a:off x="762000" y="1184910"/>
            <a:ext cx="1524000" cy="1541780"/>
          </a:xfrm>
          <a:prstGeom prst="rect">
            <a:avLst/>
          </a:prstGeom>
        </p:spPr>
      </p:pic>
      <p:pic>
        <p:nvPicPr>
          <p:cNvPr id="8" name="Picture 7"/>
          <p:cNvPicPr>
            <a:picLocks noChangeAspect="1"/>
          </p:cNvPicPr>
          <p:nvPr/>
        </p:nvPicPr>
        <p:blipFill>
          <a:blip r:embed="rId1"/>
          <a:srcRect l="69000" t="63922"/>
          <a:stretch>
            <a:fillRect/>
          </a:stretch>
        </p:blipFill>
        <p:spPr>
          <a:xfrm>
            <a:off x="5283200" y="4578350"/>
            <a:ext cx="2362200" cy="1811020"/>
          </a:xfrm>
          <a:prstGeom prst="rect">
            <a:avLst/>
          </a:prstGeom>
        </p:spPr>
      </p:pic>
      <p:pic>
        <p:nvPicPr>
          <p:cNvPr id="9" name="Picture 8"/>
          <p:cNvPicPr>
            <a:picLocks noChangeAspect="1"/>
          </p:cNvPicPr>
          <p:nvPr/>
        </p:nvPicPr>
        <p:blipFill>
          <a:blip r:embed="rId1"/>
          <a:srcRect t="33814" r="70500"/>
          <a:stretch>
            <a:fillRect/>
          </a:stretch>
        </p:blipFill>
        <p:spPr>
          <a:xfrm>
            <a:off x="2120900" y="1148080"/>
            <a:ext cx="2247900" cy="3322320"/>
          </a:xfrm>
          <a:prstGeom prst="rect">
            <a:avLst/>
          </a:prstGeom>
        </p:spPr>
      </p:pic>
      <p:pic>
        <p:nvPicPr>
          <p:cNvPr id="10" name="Picture 9"/>
          <p:cNvPicPr>
            <a:picLocks noChangeAspect="1"/>
          </p:cNvPicPr>
          <p:nvPr/>
        </p:nvPicPr>
        <p:blipFill>
          <a:blip r:embed="rId1"/>
          <a:srcRect l="38500" t="64681" r="31000"/>
          <a:stretch>
            <a:fillRect/>
          </a:stretch>
        </p:blipFill>
        <p:spPr>
          <a:xfrm>
            <a:off x="2082800" y="4597400"/>
            <a:ext cx="2324100" cy="1772920"/>
          </a:xfrm>
          <a:prstGeom prst="rect">
            <a:avLst/>
          </a:prstGeom>
        </p:spPr>
      </p:pic>
      <p:sp>
        <p:nvSpPr>
          <p:cNvPr id="11" name="Rectangle 10"/>
          <p:cNvSpPr/>
          <p:nvPr/>
        </p:nvSpPr>
        <p:spPr>
          <a:xfrm>
            <a:off x="2465705" y="2548255"/>
            <a:ext cx="1864995"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Portugal</a:t>
            </a:r>
            <a:endParaRPr lang="en-US" altLang="en-US" sz="2000" b="1" i="1" strike="noStrike" noProof="1">
              <a:solidFill>
                <a:srgbClr val="0070C0"/>
              </a:solidFill>
            </a:endParaRPr>
          </a:p>
        </p:txBody>
      </p:sp>
      <p:sp>
        <p:nvSpPr>
          <p:cNvPr id="12" name="Rectangle 11"/>
          <p:cNvSpPr/>
          <p:nvPr/>
        </p:nvSpPr>
        <p:spPr>
          <a:xfrm>
            <a:off x="5532120" y="2548890"/>
            <a:ext cx="1864995" cy="521335"/>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France</a:t>
            </a:r>
            <a:endParaRPr lang="en-US" altLang="en-US" sz="2000" b="1" i="1" strike="noStrike" noProof="1">
              <a:solidFill>
                <a:srgbClr val="0070C0"/>
              </a:solidFill>
            </a:endParaRPr>
          </a:p>
        </p:txBody>
      </p:sp>
      <p:sp>
        <p:nvSpPr>
          <p:cNvPr id="14" name="Right Brace 13"/>
          <p:cNvSpPr/>
          <p:nvPr/>
        </p:nvSpPr>
        <p:spPr>
          <a:xfrm>
            <a:off x="9728200" y="2197100"/>
            <a:ext cx="177800" cy="69850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US"/>
          </a:p>
        </p:txBody>
      </p:sp>
      <p:sp>
        <p:nvSpPr>
          <p:cNvPr id="15" name="Right Brace 14"/>
          <p:cNvSpPr/>
          <p:nvPr/>
        </p:nvSpPr>
        <p:spPr>
          <a:xfrm>
            <a:off x="9717405" y="2964815"/>
            <a:ext cx="177800" cy="69850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US"/>
          </a:p>
        </p:txBody>
      </p:sp>
      <p:pic>
        <p:nvPicPr>
          <p:cNvPr id="16" name="Picture 15"/>
          <p:cNvPicPr>
            <a:picLocks noChangeAspect="1"/>
          </p:cNvPicPr>
          <p:nvPr/>
        </p:nvPicPr>
        <p:blipFill>
          <a:blip r:embed="rId2"/>
          <a:stretch>
            <a:fillRect/>
          </a:stretch>
        </p:blipFill>
        <p:spPr>
          <a:xfrm>
            <a:off x="8956040" y="4578350"/>
            <a:ext cx="2626360" cy="1791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326890" y="1983105"/>
            <a:ext cx="7073900" cy="3851275"/>
          </a:xfrm>
          <a:prstGeom prst="rect">
            <a:avLst/>
          </a:prstGeom>
        </p:spPr>
      </p:pic>
      <p:sp>
        <p:nvSpPr>
          <p:cNvPr id="6" name="Title 5"/>
          <p:cNvSpPr>
            <a:spLocks noGrp="1"/>
          </p:cNvSpPr>
          <p:nvPr>
            <p:ph type="title"/>
          </p:nvPr>
        </p:nvSpPr>
        <p:spPr/>
        <p:txBody>
          <a:bodyPr/>
          <a:p>
            <a:r>
              <a:rPr lang="en-US" altLang="en-US">
                <a:solidFill>
                  <a:srgbClr val="0070C0"/>
                </a:solidFill>
              </a:rPr>
              <a:t>Articles in Vietnamese about coronavirus</a:t>
            </a:r>
            <a:endParaRPr lang="en-US" altLang="en-US"/>
          </a:p>
        </p:txBody>
      </p:sp>
      <p:pic>
        <p:nvPicPr>
          <p:cNvPr id="7" name="Picture 6"/>
          <p:cNvPicPr>
            <a:picLocks noChangeAspect="1"/>
          </p:cNvPicPr>
          <p:nvPr/>
        </p:nvPicPr>
        <p:blipFill>
          <a:blip r:embed="rId2"/>
          <a:stretch>
            <a:fillRect/>
          </a:stretch>
        </p:blipFill>
        <p:spPr>
          <a:xfrm>
            <a:off x="325755" y="2733675"/>
            <a:ext cx="4273550" cy="1943100"/>
          </a:xfrm>
          <a:prstGeom prst="rect">
            <a:avLst/>
          </a:prstGeom>
        </p:spPr>
      </p:pic>
      <p:sp>
        <p:nvSpPr>
          <p:cNvPr id="8" name="Rounded Rectangle 7"/>
          <p:cNvSpPr/>
          <p:nvPr/>
        </p:nvSpPr>
        <p:spPr>
          <a:xfrm>
            <a:off x="175260" y="2543175"/>
            <a:ext cx="4248785" cy="2314575"/>
          </a:xfrm>
          <a:prstGeom prst="roundRect">
            <a:avLst/>
          </a:prstGeom>
          <a:noFill/>
          <a:ln w="28575" cmpd="sng">
            <a:solidFill>
              <a:schemeClr val="accent1">
                <a:shade val="50000"/>
              </a:schemeClr>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13" name="Text Box 12"/>
          <p:cNvSpPr txBox="1"/>
          <p:nvPr/>
        </p:nvSpPr>
        <p:spPr>
          <a:xfrm>
            <a:off x="270510" y="5066665"/>
            <a:ext cx="4384040" cy="645160"/>
          </a:xfrm>
          <a:prstGeom prst="rect">
            <a:avLst/>
          </a:prstGeom>
          <a:noFill/>
        </p:spPr>
        <p:txBody>
          <a:bodyPr wrap="square" rtlCol="0" anchor="t">
            <a:spAutoFit/>
          </a:bodyPr>
          <a:p>
            <a:pPr algn="ctr"/>
            <a:r>
              <a:rPr lang="en-US" altLang="en-US">
                <a:solidFill>
                  <a:srgbClr val="0070C0"/>
                </a:solidFill>
              </a:rPr>
              <a:t>A computer program to </a:t>
            </a:r>
            <a:r>
              <a:rPr lang="en-US" altLang="en-US" b="1">
                <a:solidFill>
                  <a:srgbClr val="FF6600"/>
                </a:solidFill>
              </a:rPr>
              <a:t>automatically</a:t>
            </a:r>
            <a:r>
              <a:rPr lang="en-US" altLang="en-US">
                <a:solidFill>
                  <a:srgbClr val="0070C0"/>
                </a:solidFill>
              </a:rPr>
              <a:t> collect data from major newspapers</a:t>
            </a:r>
            <a:endParaRPr lang="en-US" altLang="en-US">
              <a:solidFill>
                <a:srgbClr val="0070C0"/>
              </a:solidFill>
            </a:endParaRPr>
          </a:p>
        </p:txBody>
      </p:sp>
      <p:sp>
        <p:nvSpPr>
          <p:cNvPr id="9" name="Text Box 8"/>
          <p:cNvSpPr txBox="1"/>
          <p:nvPr/>
        </p:nvSpPr>
        <p:spPr>
          <a:xfrm>
            <a:off x="9914890" y="6513195"/>
            <a:ext cx="1206500" cy="275590"/>
          </a:xfrm>
          <a:prstGeom prst="rect">
            <a:avLst/>
          </a:prstGeom>
          <a:noFill/>
        </p:spPr>
        <p:txBody>
          <a:bodyPr wrap="none" rtlCol="0" anchor="t">
            <a:spAutoFit/>
          </a:bodyPr>
          <a:p>
            <a:r>
              <a:rPr lang="en-US" altLang="en-US" sz="1200" i="1">
                <a:solidFill>
                  <a:schemeClr val="bg1"/>
                </a:solidFill>
                <a:sym typeface="+mn-ea"/>
              </a:rPr>
              <a:t>La </a:t>
            </a:r>
            <a:r>
              <a:rPr lang="en-US" sz="1200" i="1">
                <a:solidFill>
                  <a:schemeClr val="bg1"/>
                </a:solidFill>
                <a:sym typeface="+mn-ea"/>
              </a:rPr>
              <a:t>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solidFill>
                  <a:srgbClr val="0070C0"/>
                </a:solidFill>
              </a:rPr>
              <a:t>Articles in Vietnamese about coronavirus</a:t>
            </a:r>
            <a:endParaRPr lang="en-US" altLang="en-US"/>
          </a:p>
        </p:txBody>
      </p:sp>
      <p:sp>
        <p:nvSpPr>
          <p:cNvPr id="9" name="Text Box 8"/>
          <p:cNvSpPr txBox="1"/>
          <p:nvPr/>
        </p:nvSpPr>
        <p:spPr>
          <a:xfrm>
            <a:off x="6626860" y="6513195"/>
            <a:ext cx="4549140" cy="275590"/>
          </a:xfrm>
          <a:prstGeom prst="rect">
            <a:avLst/>
          </a:prstGeom>
          <a:noFill/>
        </p:spPr>
        <p:txBody>
          <a:bodyPr wrap="square" rtlCol="0" anchor="t">
            <a:spAutoFit/>
          </a:bodyPr>
          <a:p>
            <a:pPr algn="r"/>
            <a:r>
              <a:rPr lang="en-US" altLang="en-US" sz="1200" i="1">
                <a:solidFill>
                  <a:schemeClr val="bg1"/>
                </a:solidFill>
                <a:sym typeface="+mn-ea"/>
              </a:rPr>
              <a:t>Dinh Thi Thuy Hang and Nguyen Thi Minh Hien - nguoilambao</a:t>
            </a:r>
            <a:endParaRPr lang="en-US" sz="1200" i="1">
              <a:solidFill>
                <a:schemeClr val="bg1"/>
              </a:solidFill>
              <a:sym typeface="+mn-ea"/>
            </a:endParaRPr>
          </a:p>
        </p:txBody>
      </p:sp>
      <p:pic>
        <p:nvPicPr>
          <p:cNvPr id="2" name="Picture 1"/>
          <p:cNvPicPr>
            <a:picLocks noChangeAspect="1"/>
          </p:cNvPicPr>
          <p:nvPr/>
        </p:nvPicPr>
        <p:blipFill>
          <a:blip r:embed="rId1"/>
          <a:stretch>
            <a:fillRect/>
          </a:stretch>
        </p:blipFill>
        <p:spPr>
          <a:xfrm>
            <a:off x="509270" y="1741170"/>
            <a:ext cx="5393690" cy="3997960"/>
          </a:xfrm>
          <a:prstGeom prst="rect">
            <a:avLst/>
          </a:prstGeom>
        </p:spPr>
      </p:pic>
      <p:sp>
        <p:nvSpPr>
          <p:cNvPr id="3" name="Text Box 2"/>
          <p:cNvSpPr txBox="1"/>
          <p:nvPr/>
        </p:nvSpPr>
        <p:spPr>
          <a:xfrm>
            <a:off x="6832600" y="1741170"/>
            <a:ext cx="4749800" cy="3415030"/>
          </a:xfrm>
          <a:prstGeom prst="rect">
            <a:avLst/>
          </a:prstGeom>
          <a:noFill/>
        </p:spPr>
        <p:txBody>
          <a:bodyPr wrap="square" rtlCol="0" anchor="t">
            <a:spAutoFit/>
          </a:bodyPr>
          <a:p>
            <a:r>
              <a:rPr lang="en-US"/>
              <a:t>VnExpress, Vietnamnet</a:t>
            </a:r>
            <a:r>
              <a:rPr lang="en-US" altLang="en-US"/>
              <a:t>, T</a:t>
            </a:r>
            <a:r>
              <a:rPr lang="en-US"/>
              <a:t>uổi Trẻ </a:t>
            </a:r>
            <a:endParaRPr lang="en-US"/>
          </a:p>
          <a:p>
            <a:r>
              <a:rPr lang="en-US" altLang="en-US"/>
              <a:t>Jan-Mar 2020</a:t>
            </a:r>
            <a:endParaRPr lang="en-US"/>
          </a:p>
          <a:p>
            <a:endParaRPr lang="en-US"/>
          </a:p>
          <a:p>
            <a:r>
              <a:rPr lang="en-US" altLang="en-US"/>
              <a:t>3412 articles. mainly in March 2020</a:t>
            </a:r>
            <a:endParaRPr lang="en-US" altLang="en-US"/>
          </a:p>
          <a:p>
            <a:endParaRPr lang="en-US" altLang="en-US"/>
          </a:p>
          <a:p>
            <a:r>
              <a:rPr lang="en-US" altLang="en-US"/>
              <a:t>Analysis:</a:t>
            </a:r>
            <a:endParaRPr lang="en-US" altLang="en-US"/>
          </a:p>
          <a:p>
            <a:r>
              <a:rPr lang="en-US" altLang="en-US"/>
              <a:t>685 selected articles</a:t>
            </a:r>
            <a:endParaRPr lang="en-US" altLang="en-US"/>
          </a:p>
          <a:p>
            <a:r>
              <a:rPr lang="en-US" altLang="en-US"/>
              <a:t>- 238: Covid updates</a:t>
            </a:r>
            <a:endParaRPr lang="en-US" altLang="en-US"/>
          </a:p>
          <a:p>
            <a:r>
              <a:rPr lang="en-US" altLang="en-US"/>
              <a:t>- 317: Government response</a:t>
            </a:r>
            <a:endParaRPr lang="en-US" altLang="en-US"/>
          </a:p>
          <a:p>
            <a:r>
              <a:rPr lang="en-US" altLang="en-US"/>
              <a:t>- others</a:t>
            </a:r>
            <a:endParaRPr lang="en-US" altLang="en-US"/>
          </a:p>
          <a:p>
            <a:endParaRPr lang="en-US" altLang="en-US"/>
          </a:p>
          <a:p>
            <a:r>
              <a:rPr lang="en-US" altLang="en-US"/>
              <a:t>124/685 (59.9%): active role of the media</a:t>
            </a:r>
            <a:endParaRPr lang="en-US" altLang="en-US"/>
          </a:p>
        </p:txBody>
      </p:sp>
      <p:pic>
        <p:nvPicPr>
          <p:cNvPr id="4" name="Picture 3"/>
          <p:cNvPicPr>
            <a:picLocks noChangeAspect="1"/>
          </p:cNvPicPr>
          <p:nvPr/>
        </p:nvPicPr>
        <p:blipFill>
          <a:blip r:embed="rId2"/>
          <a:stretch>
            <a:fillRect/>
          </a:stretch>
        </p:blipFill>
        <p:spPr>
          <a:xfrm>
            <a:off x="2555240" y="3287395"/>
            <a:ext cx="3716020" cy="2628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Mixed sources - COVID devices in Vietnam</a:t>
            </a:r>
            <a:endParaRPr lang="en-US" altLang="en-US"/>
          </a:p>
        </p:txBody>
      </p:sp>
      <p:sp>
        <p:nvSpPr>
          <p:cNvPr id="5" name="Text Box 4"/>
          <p:cNvSpPr txBox="1"/>
          <p:nvPr/>
        </p:nvSpPr>
        <p:spPr>
          <a:xfrm>
            <a:off x="9799320" y="6492875"/>
            <a:ext cx="1316355" cy="275590"/>
          </a:xfrm>
          <a:prstGeom prst="rect">
            <a:avLst/>
          </a:prstGeom>
          <a:noFill/>
        </p:spPr>
        <p:txBody>
          <a:bodyPr wrap="none" rtlCol="0" anchor="t">
            <a:spAutoFit/>
          </a:bodyPr>
          <a:p>
            <a:r>
              <a:rPr lang="en-US" altLang="en-US" sz="1200" i="1">
                <a:solidFill>
                  <a:schemeClr val="bg1"/>
                </a:solidFill>
                <a:sym typeface="+mn-ea"/>
              </a:rPr>
              <a:t>Cao</a:t>
            </a:r>
            <a:r>
              <a:rPr lang="en-US" sz="1200" i="1">
                <a:solidFill>
                  <a:schemeClr val="bg1"/>
                </a:solidFill>
                <a:sym typeface="+mn-ea"/>
              </a:rPr>
              <a:t> 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
        <p:nvSpPr>
          <p:cNvPr id="6" name="Text Box 5"/>
          <p:cNvSpPr txBox="1"/>
          <p:nvPr/>
        </p:nvSpPr>
        <p:spPr>
          <a:xfrm>
            <a:off x="9540875" y="1179195"/>
            <a:ext cx="1833880" cy="368300"/>
          </a:xfrm>
          <a:prstGeom prst="rect">
            <a:avLst/>
          </a:prstGeom>
          <a:noFill/>
        </p:spPr>
        <p:txBody>
          <a:bodyPr wrap="none" rtlCol="0" anchor="t">
            <a:spAutoFit/>
          </a:bodyPr>
          <a:p>
            <a:r>
              <a:rPr lang="en-US" altLang="en-US">
                <a:solidFill>
                  <a:srgbClr val="0070C0"/>
                </a:solidFill>
                <a:sym typeface="+mn-ea"/>
              </a:rPr>
              <a:t>Google, surveys</a:t>
            </a:r>
            <a:endParaRPr lang="en-US" altLang="en-US">
              <a:solidFill>
                <a:srgbClr val="0070C0"/>
              </a:solidFill>
              <a:sym typeface="+mn-ea"/>
            </a:endParaRPr>
          </a:p>
        </p:txBody>
      </p:sp>
      <p:pic>
        <p:nvPicPr>
          <p:cNvPr id="7" name="Picture 6" descr="vietnamSolutions"/>
          <p:cNvPicPr>
            <a:picLocks noChangeAspect="1"/>
          </p:cNvPicPr>
          <p:nvPr/>
        </p:nvPicPr>
        <p:blipFill>
          <a:blip r:embed="rId1"/>
          <a:stretch>
            <a:fillRect/>
          </a:stretch>
        </p:blipFill>
        <p:spPr>
          <a:xfrm>
            <a:off x="1687195" y="1275080"/>
            <a:ext cx="5782945" cy="4551680"/>
          </a:xfrm>
          <a:prstGeom prst="rect">
            <a:avLst/>
          </a:prstGeom>
        </p:spPr>
      </p:pic>
      <p:pic>
        <p:nvPicPr>
          <p:cNvPr id="8" name="Picture 7"/>
          <p:cNvPicPr>
            <a:picLocks noChangeAspect="1"/>
          </p:cNvPicPr>
          <p:nvPr/>
        </p:nvPicPr>
        <p:blipFill>
          <a:blip r:embed="rId2"/>
          <a:stretch>
            <a:fillRect/>
          </a:stretch>
        </p:blipFill>
        <p:spPr>
          <a:xfrm>
            <a:off x="7892415" y="2357755"/>
            <a:ext cx="3810000" cy="2143125"/>
          </a:xfrm>
          <a:prstGeom prst="rect">
            <a:avLst/>
          </a:prstGeom>
        </p:spPr>
      </p:pic>
      <p:sp>
        <p:nvSpPr>
          <p:cNvPr id="11" name="Text Box 10"/>
          <p:cNvSpPr txBox="1"/>
          <p:nvPr/>
        </p:nvSpPr>
        <p:spPr>
          <a:xfrm>
            <a:off x="1616075" y="6022340"/>
            <a:ext cx="8322945" cy="275590"/>
          </a:xfrm>
          <a:prstGeom prst="rect">
            <a:avLst/>
          </a:prstGeom>
          <a:noFill/>
        </p:spPr>
        <p:txBody>
          <a:bodyPr wrap="square" rtlCol="0" anchor="t">
            <a:spAutoFit/>
          </a:bodyPr>
          <a:p>
            <a:r>
              <a:rPr lang="en-US" sz="1200">
                <a:hlinkClick r:id="rId3" action="ppaction://hlinkfile"/>
              </a:rPr>
              <a:t>https://hoanglongcao.github.io/blog/2020/11/20/media-role-automation-solution-covid-vietnam.html</a:t>
            </a:r>
            <a:endParaRPr lang="en-US" sz="1200">
              <a:hlinkClick r:id="rId3" action="ppaction://hlinkfi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p:cNvPicPr>
            <a:picLocks noChangeAspect="1"/>
          </p:cNvPicPr>
          <p:nvPr/>
        </p:nvPicPr>
        <p:blipFill>
          <a:blip r:embed="rId1"/>
          <a:stretch>
            <a:fillRect/>
          </a:stretch>
        </p:blipFill>
        <p:spPr>
          <a:xfrm>
            <a:off x="457835" y="1685925"/>
            <a:ext cx="3303270" cy="3667125"/>
          </a:xfrm>
          <a:prstGeom prst="rect">
            <a:avLst/>
          </a:prstGeom>
        </p:spPr>
      </p:pic>
      <p:sp>
        <p:nvSpPr>
          <p:cNvPr id="2" name="Title 1"/>
          <p:cNvSpPr>
            <a:spLocks noGrp="1"/>
          </p:cNvSpPr>
          <p:nvPr>
            <p:ph type="title"/>
          </p:nvPr>
        </p:nvSpPr>
        <p:spPr/>
        <p:txBody>
          <a:bodyPr/>
          <a:p>
            <a:r>
              <a:rPr lang="en-US" altLang="en-US">
                <a:solidFill>
                  <a:srgbClr val="0070C0"/>
                </a:solidFill>
              </a:rPr>
              <a:t>Mixed sources - COVID devices in Vietnam</a:t>
            </a:r>
            <a:endParaRPr lang="en-US" altLang="en-US"/>
          </a:p>
        </p:txBody>
      </p:sp>
      <p:sp>
        <p:nvSpPr>
          <p:cNvPr id="6" name="Text Box 5"/>
          <p:cNvSpPr txBox="1"/>
          <p:nvPr/>
        </p:nvSpPr>
        <p:spPr>
          <a:xfrm>
            <a:off x="9540875" y="1179195"/>
            <a:ext cx="1833880" cy="368300"/>
          </a:xfrm>
          <a:prstGeom prst="rect">
            <a:avLst/>
          </a:prstGeom>
          <a:noFill/>
        </p:spPr>
        <p:txBody>
          <a:bodyPr wrap="none" rtlCol="0" anchor="t">
            <a:spAutoFit/>
          </a:bodyPr>
          <a:p>
            <a:r>
              <a:rPr lang="en-US" altLang="en-US">
                <a:solidFill>
                  <a:srgbClr val="0070C0"/>
                </a:solidFill>
                <a:sym typeface="+mn-ea"/>
              </a:rPr>
              <a:t>Google, surveys</a:t>
            </a:r>
            <a:endParaRPr lang="en-US" altLang="en-US">
              <a:solidFill>
                <a:srgbClr val="0070C0"/>
              </a:solidFill>
              <a:sym typeface="+mn-ea"/>
            </a:endParaRPr>
          </a:p>
        </p:txBody>
      </p:sp>
      <p:pic>
        <p:nvPicPr>
          <p:cNvPr id="4" name="Picture 3"/>
          <p:cNvPicPr>
            <a:picLocks noChangeAspect="1"/>
          </p:cNvPicPr>
          <p:nvPr/>
        </p:nvPicPr>
        <p:blipFill>
          <a:blip r:embed="rId2"/>
          <a:stretch>
            <a:fillRect/>
          </a:stretch>
        </p:blipFill>
        <p:spPr>
          <a:xfrm>
            <a:off x="4157980" y="1735455"/>
            <a:ext cx="3877310" cy="3667125"/>
          </a:xfrm>
          <a:prstGeom prst="rect">
            <a:avLst/>
          </a:prstGeom>
        </p:spPr>
      </p:pic>
      <p:pic>
        <p:nvPicPr>
          <p:cNvPr id="10" name="Picture 9"/>
          <p:cNvPicPr>
            <a:picLocks noChangeAspect="1"/>
          </p:cNvPicPr>
          <p:nvPr/>
        </p:nvPicPr>
        <p:blipFill>
          <a:blip r:embed="rId3"/>
          <a:stretch>
            <a:fillRect/>
          </a:stretch>
        </p:blipFill>
        <p:spPr>
          <a:xfrm>
            <a:off x="8728710" y="1735455"/>
            <a:ext cx="2488565" cy="3568700"/>
          </a:xfrm>
          <a:prstGeom prst="rect">
            <a:avLst/>
          </a:prstGeom>
        </p:spPr>
      </p:pic>
      <p:pic>
        <p:nvPicPr>
          <p:cNvPr id="3" name="Picture 2"/>
          <p:cNvPicPr>
            <a:picLocks noChangeAspect="1"/>
          </p:cNvPicPr>
          <p:nvPr/>
        </p:nvPicPr>
        <p:blipFill>
          <a:blip r:embed="rId4"/>
          <a:stretch>
            <a:fillRect/>
          </a:stretch>
        </p:blipFill>
        <p:spPr>
          <a:xfrm>
            <a:off x="4389755" y="3876040"/>
            <a:ext cx="3423285" cy="2313305"/>
          </a:xfrm>
          <a:prstGeom prst="rect">
            <a:avLst/>
          </a:prstGeom>
        </p:spPr>
      </p:pic>
      <p:sp>
        <p:nvSpPr>
          <p:cNvPr id="7" name="Text Box 6"/>
          <p:cNvSpPr txBox="1"/>
          <p:nvPr/>
        </p:nvSpPr>
        <p:spPr>
          <a:xfrm>
            <a:off x="9799320" y="6492875"/>
            <a:ext cx="1316355" cy="275590"/>
          </a:xfrm>
          <a:prstGeom prst="rect">
            <a:avLst/>
          </a:prstGeom>
          <a:noFill/>
        </p:spPr>
        <p:txBody>
          <a:bodyPr wrap="none" rtlCol="0" anchor="t">
            <a:spAutoFit/>
          </a:bodyPr>
          <a:p>
            <a:r>
              <a:rPr lang="en-US" altLang="en-US" sz="1200" i="1">
                <a:solidFill>
                  <a:schemeClr val="bg1"/>
                </a:solidFill>
                <a:sym typeface="+mn-ea"/>
              </a:rPr>
              <a:t>Cao</a:t>
            </a:r>
            <a:r>
              <a:rPr lang="en-US" sz="1200" i="1">
                <a:solidFill>
                  <a:schemeClr val="bg1"/>
                </a:solidFill>
                <a:sym typeface="+mn-ea"/>
              </a:rPr>
              <a:t> 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Mixed sources - COVID devices in Vietnam</a:t>
            </a:r>
            <a:endParaRPr lang="en-US" altLang="en-US"/>
          </a:p>
        </p:txBody>
      </p:sp>
      <p:sp>
        <p:nvSpPr>
          <p:cNvPr id="10" name="Text Box 9"/>
          <p:cNvSpPr txBox="1"/>
          <p:nvPr/>
        </p:nvSpPr>
        <p:spPr>
          <a:xfrm>
            <a:off x="9540875" y="1179195"/>
            <a:ext cx="1833880" cy="368300"/>
          </a:xfrm>
          <a:prstGeom prst="rect">
            <a:avLst/>
          </a:prstGeom>
          <a:noFill/>
        </p:spPr>
        <p:txBody>
          <a:bodyPr wrap="none" rtlCol="0" anchor="t">
            <a:spAutoFit/>
          </a:bodyPr>
          <a:p>
            <a:r>
              <a:rPr lang="en-US" altLang="en-US">
                <a:solidFill>
                  <a:srgbClr val="0070C0"/>
                </a:solidFill>
                <a:sym typeface="+mn-ea"/>
              </a:rPr>
              <a:t>Google, surveys</a:t>
            </a:r>
            <a:endParaRPr lang="en-US" altLang="en-US">
              <a:solidFill>
                <a:srgbClr val="0070C0"/>
              </a:solidFill>
              <a:sym typeface="+mn-ea"/>
            </a:endParaRPr>
          </a:p>
        </p:txBody>
      </p:sp>
      <p:pic>
        <p:nvPicPr>
          <p:cNvPr id="11" name="Picture 10"/>
          <p:cNvPicPr>
            <a:picLocks noChangeAspect="1"/>
          </p:cNvPicPr>
          <p:nvPr/>
        </p:nvPicPr>
        <p:blipFill>
          <a:blip r:embed="rId1"/>
          <a:stretch>
            <a:fillRect/>
          </a:stretch>
        </p:blipFill>
        <p:spPr>
          <a:xfrm>
            <a:off x="496570" y="1983105"/>
            <a:ext cx="11198860" cy="3685540"/>
          </a:xfrm>
          <a:prstGeom prst="rect">
            <a:avLst/>
          </a:prstGeom>
        </p:spPr>
      </p:pic>
      <p:sp>
        <p:nvSpPr>
          <p:cNvPr id="23" name="Text Box 22"/>
          <p:cNvSpPr txBox="1"/>
          <p:nvPr/>
        </p:nvSpPr>
        <p:spPr>
          <a:xfrm>
            <a:off x="6390640" y="5809615"/>
            <a:ext cx="1907540" cy="368300"/>
          </a:xfrm>
          <a:prstGeom prst="rect">
            <a:avLst/>
          </a:prstGeom>
          <a:noFill/>
        </p:spPr>
        <p:txBody>
          <a:bodyPr wrap="square" rtlCol="0" anchor="t">
            <a:spAutoFit/>
          </a:bodyPr>
          <a:p>
            <a:pPr algn="ctr"/>
            <a:r>
              <a:rPr lang="en-US" altLang="en-US" i="1">
                <a:solidFill>
                  <a:srgbClr val="0070C0"/>
                </a:solidFill>
              </a:rPr>
              <a:t>“low-tech”</a:t>
            </a:r>
            <a:endParaRPr lang="en-US" altLang="en-US" i="1">
              <a:solidFill>
                <a:srgbClr val="0070C0"/>
              </a:solidFill>
            </a:endParaRPr>
          </a:p>
        </p:txBody>
      </p:sp>
      <p:sp>
        <p:nvSpPr>
          <p:cNvPr id="12" name="Text Box 11"/>
          <p:cNvSpPr txBox="1"/>
          <p:nvPr/>
        </p:nvSpPr>
        <p:spPr>
          <a:xfrm>
            <a:off x="9300845" y="5809615"/>
            <a:ext cx="1907540" cy="368300"/>
          </a:xfrm>
          <a:prstGeom prst="rect">
            <a:avLst/>
          </a:prstGeom>
          <a:noFill/>
        </p:spPr>
        <p:txBody>
          <a:bodyPr wrap="square" rtlCol="0" anchor="t">
            <a:spAutoFit/>
          </a:bodyPr>
          <a:p>
            <a:pPr algn="ctr"/>
            <a:r>
              <a:rPr lang="en-US" altLang="en-US" i="1">
                <a:solidFill>
                  <a:srgbClr val="0070C0"/>
                </a:solidFill>
              </a:rPr>
              <a:t>“high-tech”</a:t>
            </a:r>
            <a:endParaRPr lang="en-US" altLang="en-US" i="1">
              <a:solidFill>
                <a:srgbClr val="0070C0"/>
              </a:solidFill>
            </a:endParaRPr>
          </a:p>
        </p:txBody>
      </p:sp>
      <p:sp>
        <p:nvSpPr>
          <p:cNvPr id="13" name="Text Box 12"/>
          <p:cNvSpPr txBox="1"/>
          <p:nvPr/>
        </p:nvSpPr>
        <p:spPr>
          <a:xfrm>
            <a:off x="3926840" y="5809615"/>
            <a:ext cx="1907540" cy="368300"/>
          </a:xfrm>
          <a:prstGeom prst="rect">
            <a:avLst/>
          </a:prstGeom>
          <a:noFill/>
        </p:spPr>
        <p:txBody>
          <a:bodyPr wrap="square" rtlCol="0" anchor="t">
            <a:spAutoFit/>
          </a:bodyPr>
          <a:p>
            <a:pPr algn="ctr"/>
            <a:r>
              <a:rPr lang="en-US" altLang="en-US" i="1">
                <a:solidFill>
                  <a:srgbClr val="0070C0"/>
                </a:solidFill>
              </a:rPr>
              <a:t>total</a:t>
            </a:r>
            <a:endParaRPr lang="en-US" altLang="en-US" i="1">
              <a:solidFill>
                <a:srgbClr val="0070C0"/>
              </a:solidFill>
            </a:endParaRPr>
          </a:p>
        </p:txBody>
      </p:sp>
      <p:sp>
        <p:nvSpPr>
          <p:cNvPr id="5" name="Text Box 4"/>
          <p:cNvSpPr txBox="1"/>
          <p:nvPr/>
        </p:nvSpPr>
        <p:spPr>
          <a:xfrm>
            <a:off x="9799320" y="6492875"/>
            <a:ext cx="1316355" cy="275590"/>
          </a:xfrm>
          <a:prstGeom prst="rect">
            <a:avLst/>
          </a:prstGeom>
          <a:noFill/>
        </p:spPr>
        <p:txBody>
          <a:bodyPr wrap="none" rtlCol="0" anchor="t">
            <a:spAutoFit/>
          </a:bodyPr>
          <a:p>
            <a:r>
              <a:rPr lang="en-US" altLang="en-US" sz="1200" i="1">
                <a:solidFill>
                  <a:schemeClr val="bg1"/>
                </a:solidFill>
                <a:sym typeface="+mn-ea"/>
              </a:rPr>
              <a:t>Cao</a:t>
            </a:r>
            <a:r>
              <a:rPr lang="en-US" sz="1200" i="1">
                <a:solidFill>
                  <a:schemeClr val="bg1"/>
                </a:solidFill>
                <a:sym typeface="+mn-ea"/>
              </a:rPr>
              <a:t> 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How to collect digital footprint?</a:t>
            </a:r>
            <a:endParaRPr lang="en-US" altLang="en-US">
              <a:solidFill>
                <a:srgbClr val="0070C0"/>
              </a:solidFill>
            </a:endParaRPr>
          </a:p>
        </p:txBody>
      </p:sp>
      <p:sp>
        <p:nvSpPr>
          <p:cNvPr id="3" name="Text Box 2"/>
          <p:cNvSpPr txBox="1"/>
          <p:nvPr/>
        </p:nvSpPr>
        <p:spPr>
          <a:xfrm>
            <a:off x="8750935" y="2524125"/>
            <a:ext cx="3130550" cy="2306955"/>
          </a:xfrm>
          <a:prstGeom prst="rect">
            <a:avLst/>
          </a:prstGeom>
          <a:noFill/>
        </p:spPr>
        <p:txBody>
          <a:bodyPr wrap="square" rtlCol="0" anchor="t">
            <a:spAutoFit/>
          </a:bodyPr>
          <a:p>
            <a:r>
              <a:rPr lang="en-US"/>
              <a:t>Researchers can obtain data through the APIs provided by most social media services in order to retrieve the data stored in the company’s </a:t>
            </a:r>
            <a:r>
              <a:rPr lang="en-US" altLang="en-US"/>
              <a:t>d</a:t>
            </a:r>
            <a:r>
              <a:rPr lang="en-US"/>
              <a:t>atabases</a:t>
            </a:r>
            <a:endParaRPr lang="en-US"/>
          </a:p>
          <a:p>
            <a:endParaRPr lang="en-US"/>
          </a:p>
          <a:p>
            <a:r>
              <a:rPr lang="en-US" altLang="en-US" b="1">
                <a:solidFill>
                  <a:srgbClr val="FF6600"/>
                </a:solidFill>
              </a:rPr>
              <a:t>Coding!</a:t>
            </a:r>
            <a:endParaRPr lang="en-US" altLang="en-US" b="1">
              <a:solidFill>
                <a:srgbClr val="FF6600"/>
              </a:solidFill>
            </a:endParaRPr>
          </a:p>
        </p:txBody>
      </p:sp>
      <p:grpSp>
        <p:nvGrpSpPr>
          <p:cNvPr id="10" name="Group 9"/>
          <p:cNvGrpSpPr/>
          <p:nvPr/>
        </p:nvGrpSpPr>
        <p:grpSpPr>
          <a:xfrm>
            <a:off x="4779010" y="1610995"/>
            <a:ext cx="3876040" cy="4340225"/>
            <a:chOff x="10520" y="2473"/>
            <a:chExt cx="6104" cy="6835"/>
          </a:xfrm>
        </p:grpSpPr>
        <p:pic>
          <p:nvPicPr>
            <p:cNvPr id="4" name="Picture 3"/>
            <p:cNvPicPr>
              <a:picLocks noChangeAspect="1"/>
            </p:cNvPicPr>
            <p:nvPr/>
          </p:nvPicPr>
          <p:blipFill>
            <a:blip r:embed="rId1"/>
            <a:stretch>
              <a:fillRect/>
            </a:stretch>
          </p:blipFill>
          <p:spPr>
            <a:xfrm>
              <a:off x="10520" y="5820"/>
              <a:ext cx="6104" cy="3488"/>
            </a:xfrm>
            <a:prstGeom prst="rect">
              <a:avLst/>
            </a:prstGeom>
          </p:spPr>
        </p:pic>
        <p:pic>
          <p:nvPicPr>
            <p:cNvPr id="6" name="Picture 5"/>
            <p:cNvPicPr>
              <a:picLocks noChangeAspect="1"/>
            </p:cNvPicPr>
            <p:nvPr/>
          </p:nvPicPr>
          <p:blipFill>
            <a:blip r:embed="rId2"/>
            <a:stretch>
              <a:fillRect/>
            </a:stretch>
          </p:blipFill>
          <p:spPr>
            <a:xfrm>
              <a:off x="10520" y="2473"/>
              <a:ext cx="6104" cy="3498"/>
            </a:xfrm>
            <a:prstGeom prst="rect">
              <a:avLst/>
            </a:prstGeom>
          </p:spPr>
        </p:pic>
      </p:grpSp>
      <p:pic>
        <p:nvPicPr>
          <p:cNvPr id="8" name="Picture 7"/>
          <p:cNvPicPr>
            <a:picLocks noChangeAspect="1"/>
          </p:cNvPicPr>
          <p:nvPr/>
        </p:nvPicPr>
        <p:blipFill>
          <a:blip r:embed="rId3"/>
          <a:stretch>
            <a:fillRect/>
          </a:stretch>
        </p:blipFill>
        <p:spPr>
          <a:xfrm>
            <a:off x="393700" y="1696085"/>
            <a:ext cx="4098290" cy="4255770"/>
          </a:xfrm>
          <a:prstGeom prst="rect">
            <a:avLst/>
          </a:prstGeom>
        </p:spPr>
      </p:pic>
      <p:sp>
        <p:nvSpPr>
          <p:cNvPr id="11" name="Text Box 10"/>
          <p:cNvSpPr txBox="1"/>
          <p:nvPr/>
        </p:nvSpPr>
        <p:spPr>
          <a:xfrm>
            <a:off x="993140" y="6021705"/>
            <a:ext cx="7955280" cy="368300"/>
          </a:xfrm>
          <a:prstGeom prst="rect">
            <a:avLst/>
          </a:prstGeom>
          <a:noFill/>
        </p:spPr>
        <p:txBody>
          <a:bodyPr wrap="none" rtlCol="0" anchor="t">
            <a:spAutoFit/>
          </a:bodyPr>
          <a:p>
            <a:pPr algn="l"/>
            <a:r>
              <a:rPr lang="en-US" altLang="en-US" b="1">
                <a:solidFill>
                  <a:srgbClr val="254A98"/>
                </a:solidFill>
                <a:sym typeface="+mn-ea"/>
              </a:rPr>
              <a:t>GUI</a:t>
            </a:r>
            <a:r>
              <a:rPr lang="en-US" b="1">
                <a:solidFill>
                  <a:srgbClr val="254A98"/>
                </a:solidFill>
                <a:sym typeface="+mn-ea"/>
              </a:rPr>
              <a:t> </a:t>
            </a:r>
            <a:r>
              <a:rPr lang="en-US">
                <a:sym typeface="+mn-ea"/>
              </a:rPr>
              <a:t>= </a:t>
            </a:r>
            <a:r>
              <a:rPr lang="en-US" altLang="en-US">
                <a:sym typeface="+mn-ea"/>
              </a:rPr>
              <a:t>Graphical User Interface      </a:t>
            </a:r>
            <a:r>
              <a:rPr lang="en-US" b="1">
                <a:solidFill>
                  <a:srgbClr val="254A98"/>
                </a:solidFill>
                <a:sym typeface="+mn-ea"/>
              </a:rPr>
              <a:t>API </a:t>
            </a:r>
            <a:r>
              <a:rPr lang="en-US">
                <a:sym typeface="+mn-ea"/>
              </a:rPr>
              <a:t>= Application Programming Interfaces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How to collect digital footprint?</a:t>
            </a:r>
            <a:endParaRPr lang="en-US" altLang="en-US">
              <a:solidFill>
                <a:srgbClr val="0070C0"/>
              </a:solidFill>
            </a:endParaRPr>
          </a:p>
        </p:txBody>
      </p:sp>
      <p:pic>
        <p:nvPicPr>
          <p:cNvPr id="5" name="Picture 4"/>
          <p:cNvPicPr>
            <a:picLocks noChangeAspect="1"/>
          </p:cNvPicPr>
          <p:nvPr/>
        </p:nvPicPr>
        <p:blipFill>
          <a:blip r:embed="rId1"/>
          <a:stretch>
            <a:fillRect/>
          </a:stretch>
        </p:blipFill>
        <p:spPr>
          <a:xfrm>
            <a:off x="707390" y="1417955"/>
            <a:ext cx="4431030" cy="2490470"/>
          </a:xfrm>
          <a:prstGeom prst="rect">
            <a:avLst/>
          </a:prstGeom>
        </p:spPr>
      </p:pic>
      <p:pic>
        <p:nvPicPr>
          <p:cNvPr id="7" name="Picture 6"/>
          <p:cNvPicPr>
            <a:picLocks noChangeAspect="1"/>
          </p:cNvPicPr>
          <p:nvPr/>
        </p:nvPicPr>
        <p:blipFill>
          <a:blip r:embed="rId2"/>
          <a:stretch>
            <a:fillRect/>
          </a:stretch>
        </p:blipFill>
        <p:spPr>
          <a:xfrm>
            <a:off x="706755" y="3908425"/>
            <a:ext cx="4431665" cy="2491105"/>
          </a:xfrm>
          <a:prstGeom prst="rect">
            <a:avLst/>
          </a:prstGeom>
        </p:spPr>
      </p:pic>
      <p:pic>
        <p:nvPicPr>
          <p:cNvPr id="8" name="Picture 7"/>
          <p:cNvPicPr>
            <a:picLocks noChangeAspect="1"/>
          </p:cNvPicPr>
          <p:nvPr/>
        </p:nvPicPr>
        <p:blipFill>
          <a:blip r:embed="rId3"/>
          <a:stretch>
            <a:fillRect/>
          </a:stretch>
        </p:blipFill>
        <p:spPr>
          <a:xfrm>
            <a:off x="6310630" y="1417955"/>
            <a:ext cx="4648200" cy="2613025"/>
          </a:xfrm>
          <a:prstGeom prst="rect">
            <a:avLst/>
          </a:prstGeom>
        </p:spPr>
      </p:pic>
      <p:sp>
        <p:nvSpPr>
          <p:cNvPr id="9" name="Text Box 8"/>
          <p:cNvSpPr txBox="1"/>
          <p:nvPr/>
        </p:nvSpPr>
        <p:spPr>
          <a:xfrm>
            <a:off x="6527800" y="4469130"/>
            <a:ext cx="4431030" cy="922020"/>
          </a:xfrm>
          <a:prstGeom prst="rect">
            <a:avLst/>
          </a:prstGeom>
          <a:noFill/>
        </p:spPr>
        <p:txBody>
          <a:bodyPr wrap="none" rtlCol="0" anchor="t">
            <a:spAutoFit/>
          </a:bodyPr>
          <a:p>
            <a:pPr algn="l"/>
            <a:r>
              <a:rPr lang="en-US" altLang="en-US" b="1">
                <a:solidFill>
                  <a:srgbClr val="254A98"/>
                </a:solidFill>
                <a:sym typeface="+mn-ea"/>
              </a:rPr>
              <a:t>GUI</a:t>
            </a:r>
            <a:r>
              <a:rPr lang="en-US" b="1">
                <a:solidFill>
                  <a:srgbClr val="254A98"/>
                </a:solidFill>
                <a:sym typeface="+mn-ea"/>
              </a:rPr>
              <a:t> </a:t>
            </a:r>
            <a:r>
              <a:rPr lang="en-US">
                <a:sym typeface="+mn-ea"/>
              </a:rPr>
              <a:t>= </a:t>
            </a:r>
            <a:r>
              <a:rPr lang="en-US" altLang="en-US">
                <a:sym typeface="+mn-ea"/>
              </a:rPr>
              <a:t>Graphical User Interface</a:t>
            </a:r>
            <a:endParaRPr lang="en-US"/>
          </a:p>
          <a:p>
            <a:pPr algn="l"/>
            <a:endParaRPr lang="en-US" b="1">
              <a:solidFill>
                <a:srgbClr val="254A98"/>
              </a:solidFill>
              <a:sym typeface="+mn-ea"/>
            </a:endParaRPr>
          </a:p>
          <a:p>
            <a:pPr algn="l"/>
            <a:r>
              <a:rPr lang="en-US" b="1">
                <a:solidFill>
                  <a:srgbClr val="254A98"/>
                </a:solidFill>
                <a:sym typeface="+mn-ea"/>
              </a:rPr>
              <a:t>API </a:t>
            </a:r>
            <a:r>
              <a:rPr lang="en-US">
                <a:sym typeface="+mn-ea"/>
              </a:rPr>
              <a:t>= Application Programming Interfaces</a:t>
            </a:r>
            <a:endParaRPr lang="en-US"/>
          </a:p>
        </p:txBody>
      </p:sp>
      <p:sp>
        <p:nvSpPr>
          <p:cNvPr id="10" name="Text Box 9"/>
          <p:cNvSpPr txBox="1"/>
          <p:nvPr/>
        </p:nvSpPr>
        <p:spPr>
          <a:xfrm>
            <a:off x="1335405" y="6481445"/>
            <a:ext cx="9745345" cy="275590"/>
          </a:xfrm>
          <a:prstGeom prst="rect">
            <a:avLst/>
          </a:prstGeom>
          <a:noFill/>
        </p:spPr>
        <p:txBody>
          <a:bodyPr wrap="square" rtlCol="0" anchor="t">
            <a:spAutoFit/>
          </a:bodyPr>
          <a:p>
            <a:pPr algn="r"/>
            <a:r>
              <a:rPr lang="en-US" sz="1200" i="1">
                <a:solidFill>
                  <a:schemeClr val="bg1"/>
                </a:solidFill>
              </a:rPr>
              <a:t>https://medium.com/epfl-extension-school/an-illustrated-introduction-to-apis-10f8000313b9</a:t>
            </a:r>
            <a:endParaRPr lang="en-US" sz="1200" i="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86000" y="1023620"/>
            <a:ext cx="7620000" cy="4810125"/>
          </a:xfrm>
          <a:prstGeom prst="rect">
            <a:avLst/>
          </a:prstGeom>
        </p:spPr>
      </p:pic>
      <p:sp>
        <p:nvSpPr>
          <p:cNvPr id="3" name="Rectangle 2"/>
          <p:cNvSpPr/>
          <p:nvPr/>
        </p:nvSpPr>
        <p:spPr>
          <a:xfrm>
            <a:off x="6557645" y="5833745"/>
            <a:ext cx="2988310" cy="744220"/>
          </a:xfrm>
          <a:prstGeom prst="rect">
            <a:avLst/>
          </a:prstGeom>
          <a:noFill/>
          <a:ln>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fontAlgn="auto"/>
            <a:r>
              <a:rPr lang="en-US" altLang="en-US" sz="3200" b="1" i="1" strike="noStrike" noProof="1">
                <a:solidFill>
                  <a:srgbClr val="FF6600"/>
                </a:solidFill>
              </a:rPr>
              <a:t>...a lot of data</a:t>
            </a:r>
            <a:endParaRPr lang="en-US" altLang="en-US" sz="3200" b="1" i="1" strike="noStrike" noProof="1">
              <a:solidFill>
                <a:srgbClr val="FF6600"/>
              </a:solidFill>
            </a:endParaRPr>
          </a:p>
        </p:txBody>
      </p:sp>
      <p:sp>
        <p:nvSpPr>
          <p:cNvPr id="4" name="Rectangle 3"/>
          <p:cNvSpPr/>
          <p:nvPr/>
        </p:nvSpPr>
        <p:spPr>
          <a:xfrm>
            <a:off x="4601845" y="279400"/>
            <a:ext cx="2988310" cy="744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3200" b="1" strike="noStrike" noProof="1">
                <a:solidFill>
                  <a:srgbClr val="0070C0"/>
                </a:solidFill>
                <a:effectLst>
                  <a:outerShdw blurRad="38100" dist="25400" dir="5400000" algn="ctr" rotWithShape="0">
                    <a:srgbClr val="6E747A">
                      <a:alpha val="43000"/>
                    </a:srgbClr>
                  </a:outerShdw>
                </a:effectLst>
              </a:rPr>
              <a:t>Lecture 1</a:t>
            </a:r>
            <a:endParaRPr lang="en-US" altLang="en-US" sz="3200" b="1" strike="noStrike" noProof="1">
              <a:solidFill>
                <a:srgbClr val="0070C0"/>
              </a:solidFill>
              <a:effectLst>
                <a:outerShdw blurRad="38100" dist="25400" dir="5400000" algn="ctr" rotWithShape="0">
                  <a:srgbClr val="6E747A">
                    <a:alpha val="43000"/>
                  </a:srgbClr>
                </a:outerShdw>
              </a:effectLst>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r>
              <a:rPr lang="en-US" altLang="en-US" sz="1200" i="1">
                <a:solidFill>
                  <a:schemeClr val="bg1"/>
                </a:solidFill>
              </a:rPr>
              <a:t>towardsdatascience.com</a:t>
            </a:r>
            <a:endParaRPr lang="en-US" altLang="en-US" sz="1200" i="1">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6163310" y="1870710"/>
            <a:ext cx="5544185" cy="3115945"/>
          </a:xfrm>
          <a:prstGeom prst="rect">
            <a:avLst/>
          </a:prstGeom>
        </p:spPr>
      </p:pic>
      <p:sp>
        <p:nvSpPr>
          <p:cNvPr id="2" name="Title 1"/>
          <p:cNvSpPr>
            <a:spLocks noGrp="1"/>
          </p:cNvSpPr>
          <p:nvPr>
            <p:ph type="title"/>
          </p:nvPr>
        </p:nvSpPr>
        <p:spPr/>
        <p:txBody>
          <a:bodyPr/>
          <a:p>
            <a:r>
              <a:rPr lang="en-US" altLang="en-US">
                <a:solidFill>
                  <a:srgbClr val="0070C0"/>
                </a:solidFill>
              </a:rPr>
              <a:t>How to collect digital footprint?</a:t>
            </a:r>
            <a:endParaRPr lang="en-US" altLang="en-US">
              <a:solidFill>
                <a:srgbClr val="0070C0"/>
              </a:solidFill>
            </a:endParaRPr>
          </a:p>
        </p:txBody>
      </p:sp>
      <p:pic>
        <p:nvPicPr>
          <p:cNvPr id="3" name="Picture 2"/>
          <p:cNvPicPr>
            <a:picLocks noChangeAspect="1"/>
          </p:cNvPicPr>
          <p:nvPr/>
        </p:nvPicPr>
        <p:blipFill>
          <a:blip r:embed="rId2"/>
          <a:stretch>
            <a:fillRect/>
          </a:stretch>
        </p:blipFill>
        <p:spPr>
          <a:xfrm>
            <a:off x="504825" y="1838960"/>
            <a:ext cx="5658485" cy="3180080"/>
          </a:xfrm>
          <a:prstGeom prst="rect">
            <a:avLst/>
          </a:prstGeom>
        </p:spPr>
      </p:pic>
      <p:pic>
        <p:nvPicPr>
          <p:cNvPr id="4" name="Picture 3"/>
          <p:cNvPicPr>
            <a:picLocks noChangeAspect="1"/>
          </p:cNvPicPr>
          <p:nvPr/>
        </p:nvPicPr>
        <p:blipFill>
          <a:blip r:embed="rId3"/>
          <a:stretch>
            <a:fillRect/>
          </a:stretch>
        </p:blipFill>
        <p:spPr>
          <a:xfrm>
            <a:off x="6173470" y="1871345"/>
            <a:ext cx="5543550" cy="3115945"/>
          </a:xfrm>
          <a:prstGeom prst="rect">
            <a:avLst/>
          </a:prstGeom>
        </p:spPr>
      </p:pic>
      <p:sp>
        <p:nvSpPr>
          <p:cNvPr id="10" name="Text Box 9"/>
          <p:cNvSpPr txBox="1"/>
          <p:nvPr/>
        </p:nvSpPr>
        <p:spPr>
          <a:xfrm>
            <a:off x="1325245" y="6481445"/>
            <a:ext cx="9745345" cy="275590"/>
          </a:xfrm>
          <a:prstGeom prst="rect">
            <a:avLst/>
          </a:prstGeom>
          <a:noFill/>
        </p:spPr>
        <p:txBody>
          <a:bodyPr wrap="square" rtlCol="0" anchor="t">
            <a:spAutoFit/>
          </a:bodyPr>
          <a:p>
            <a:pPr algn="r"/>
            <a:r>
              <a:rPr lang="en-US" sz="1200" i="1">
                <a:solidFill>
                  <a:schemeClr val="bg1"/>
                </a:solidFill>
              </a:rPr>
              <a:t>https://medium.com/epfl-extension-school/an-illustrated-introduction-to-apis-10f8000313b9</a:t>
            </a:r>
            <a:endParaRPr lang="en-US" sz="1200" i="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sym typeface="+mn-ea"/>
              </a:rPr>
              <a:t>Good morning tweets (Live map)</a:t>
            </a:r>
            <a:endParaRPr lang="en-US"/>
          </a:p>
        </p:txBody>
      </p:sp>
      <p:sp>
        <p:nvSpPr>
          <p:cNvPr id="3" name="Content Placeholder 2"/>
          <p:cNvSpPr>
            <a:spLocks noGrp="1"/>
          </p:cNvSpPr>
          <p:nvPr>
            <p:ph idx="1"/>
          </p:nvPr>
        </p:nvSpPr>
        <p:spPr>
          <a:xfrm>
            <a:off x="3278505" y="5887085"/>
            <a:ext cx="7037705" cy="726440"/>
          </a:xfrm>
        </p:spPr>
        <p:txBody>
          <a:bodyPr/>
          <a:p>
            <a:pPr marL="0" indent="0" algn="ctr">
              <a:buNone/>
            </a:pPr>
            <a:r>
              <a:rPr lang="en-US" altLang="en-US" sz="2000">
                <a:solidFill>
                  <a:srgbClr val="254A98"/>
                </a:solidFill>
                <a:hlinkClick r:id="rId1"/>
              </a:rPr>
              <a:t>http://wakingandsleeping-globe.glitch.me/</a:t>
            </a:r>
            <a:endParaRPr lang="en-US" altLang="en-US" sz="2000">
              <a:solidFill>
                <a:srgbClr val="254A98"/>
              </a:solidFill>
            </a:endParaRPr>
          </a:p>
        </p:txBody>
      </p:sp>
      <p:pic>
        <p:nvPicPr>
          <p:cNvPr id="4" name="Picture 3"/>
          <p:cNvPicPr>
            <a:picLocks noChangeAspect="1"/>
          </p:cNvPicPr>
          <p:nvPr/>
        </p:nvPicPr>
        <p:blipFill>
          <a:blip r:embed="rId2"/>
          <a:stretch>
            <a:fillRect/>
          </a:stretch>
        </p:blipFill>
        <p:spPr>
          <a:xfrm>
            <a:off x="3175000" y="1332230"/>
            <a:ext cx="5842635" cy="4421505"/>
          </a:xfrm>
          <a:prstGeom prst="rect">
            <a:avLst/>
          </a:prstGeom>
        </p:spPr>
      </p:pic>
      <p:pic>
        <p:nvPicPr>
          <p:cNvPr id="6" name="Picture 5"/>
          <p:cNvPicPr>
            <a:picLocks noChangeAspect="1"/>
          </p:cNvPicPr>
          <p:nvPr/>
        </p:nvPicPr>
        <p:blipFill>
          <a:blip r:embed="rId3"/>
          <a:stretch>
            <a:fillRect/>
          </a:stretch>
        </p:blipFill>
        <p:spPr>
          <a:xfrm>
            <a:off x="1201420" y="3087370"/>
            <a:ext cx="683260" cy="683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sym typeface="+mn-ea"/>
              </a:rPr>
              <a:t>Good morning tweets (Offline render)</a:t>
            </a:r>
            <a:endParaRPr lang="en-US"/>
          </a:p>
        </p:txBody>
      </p:sp>
      <p:pic>
        <p:nvPicPr>
          <p:cNvPr id="6" name="Picture 5"/>
          <p:cNvPicPr>
            <a:picLocks noChangeAspect="1"/>
          </p:cNvPicPr>
          <p:nvPr/>
        </p:nvPicPr>
        <p:blipFill>
          <a:blip r:embed="rId1"/>
          <a:stretch>
            <a:fillRect/>
          </a:stretch>
        </p:blipFill>
        <p:spPr>
          <a:xfrm>
            <a:off x="1201420" y="3087370"/>
            <a:ext cx="683260" cy="683260"/>
          </a:xfrm>
          <a:prstGeom prst="rect">
            <a:avLst/>
          </a:prstGeom>
        </p:spPr>
      </p:pic>
      <p:pic>
        <p:nvPicPr>
          <p:cNvPr id="7" name="Picture 6" descr="4olwdb"/>
          <p:cNvPicPr>
            <a:picLocks noChangeAspect="1"/>
          </p:cNvPicPr>
          <p:nvPr/>
        </p:nvPicPr>
        <p:blipFill>
          <a:blip r:embed="rId2"/>
          <a:stretch>
            <a:fillRect/>
          </a:stretch>
        </p:blipFill>
        <p:spPr>
          <a:xfrm>
            <a:off x="3975100" y="2092325"/>
            <a:ext cx="4763770" cy="2672715"/>
          </a:xfrm>
          <a:prstGeom prst="rect">
            <a:avLst/>
          </a:prstGeom>
        </p:spPr>
      </p:pic>
      <p:sp>
        <p:nvSpPr>
          <p:cNvPr id="8" name="Content Placeholder 7"/>
          <p:cNvSpPr>
            <a:spLocks noGrp="1"/>
          </p:cNvSpPr>
          <p:nvPr>
            <p:ph idx="1"/>
          </p:nvPr>
        </p:nvSpPr>
        <p:spPr>
          <a:xfrm>
            <a:off x="2577465" y="5097780"/>
            <a:ext cx="7037705" cy="726440"/>
          </a:xfrm>
        </p:spPr>
        <p:txBody>
          <a:bodyPr/>
          <a:p>
            <a:pPr marL="0" indent="0" algn="ctr">
              <a:buNone/>
            </a:pPr>
            <a:r>
              <a:rPr lang="en-US" altLang="en-US" sz="2000">
                <a:solidFill>
                  <a:srgbClr val="254A98"/>
                </a:solidFill>
                <a:hlinkClick r:id="rId3" action="ppaction://hlinkfile"/>
              </a:rPr>
              <a:t>https://vimeo.com/6239027</a:t>
            </a:r>
            <a:endParaRPr lang="en-US" altLang="en-US" sz="2000">
              <a:solidFill>
                <a:srgbClr val="254A98"/>
              </a:solidFill>
            </a:endParaRPr>
          </a:p>
        </p:txBody>
      </p:sp>
      <p:sp>
        <p:nvSpPr>
          <p:cNvPr id="13" name="Rectangle 12"/>
          <p:cNvSpPr/>
          <p:nvPr/>
        </p:nvSpPr>
        <p:spPr>
          <a:xfrm>
            <a:off x="9717405" y="2281555"/>
            <a:ext cx="1864995" cy="52133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B050"/>
                </a:solidFill>
              </a:rPr>
              <a:t>early morning</a:t>
            </a:r>
            <a:endParaRPr lang="en-US" altLang="en-US" sz="2000" b="1" i="1" strike="noStrike" noProof="1">
              <a:solidFill>
                <a:srgbClr val="00B050"/>
              </a:solidFill>
            </a:endParaRPr>
          </a:p>
        </p:txBody>
      </p:sp>
      <p:sp>
        <p:nvSpPr>
          <p:cNvPr id="10" name="Rectangle 9"/>
          <p:cNvSpPr/>
          <p:nvPr/>
        </p:nvSpPr>
        <p:spPr>
          <a:xfrm>
            <a:off x="9719945" y="3050540"/>
            <a:ext cx="1864995" cy="52133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FF6600"/>
                </a:solidFill>
              </a:rPr>
              <a:t>9am</a:t>
            </a:r>
            <a:endParaRPr lang="en-US" altLang="en-US" sz="2000" b="1" i="1" strike="noStrike" noProof="1">
              <a:solidFill>
                <a:srgbClr val="FF6600"/>
              </a:solidFill>
            </a:endParaRPr>
          </a:p>
        </p:txBody>
      </p:sp>
      <p:sp>
        <p:nvSpPr>
          <p:cNvPr id="11" name="Rectangle 10"/>
          <p:cNvSpPr/>
          <p:nvPr/>
        </p:nvSpPr>
        <p:spPr>
          <a:xfrm>
            <a:off x="9717405" y="3770630"/>
            <a:ext cx="1864995" cy="52133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FF0000"/>
                </a:solidFill>
              </a:rPr>
              <a:t>late morning</a:t>
            </a:r>
            <a:endParaRPr lang="en-US" altLang="en-US" sz="2000" b="1" i="1" strike="noStrike" noProof="1">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sym typeface="+mn-ea"/>
              </a:rPr>
              <a:t>Good morning tweets (Coding)</a:t>
            </a:r>
            <a:endParaRPr lang="en-US" altLang="en-US">
              <a:solidFill>
                <a:srgbClr val="0070C0"/>
              </a:solidFill>
              <a:sym typeface="+mn-ea"/>
            </a:endParaRPr>
          </a:p>
        </p:txBody>
      </p:sp>
      <p:pic>
        <p:nvPicPr>
          <p:cNvPr id="6" name="Picture 5"/>
          <p:cNvPicPr>
            <a:picLocks noChangeAspect="1"/>
          </p:cNvPicPr>
          <p:nvPr/>
        </p:nvPicPr>
        <p:blipFill>
          <a:blip r:embed="rId1"/>
          <a:stretch>
            <a:fillRect/>
          </a:stretch>
        </p:blipFill>
        <p:spPr>
          <a:xfrm>
            <a:off x="811530" y="1200150"/>
            <a:ext cx="10530840" cy="5276850"/>
          </a:xfrm>
          <a:prstGeom prst="rect">
            <a:avLst/>
          </a:prstGeom>
        </p:spPr>
      </p:pic>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Dataset: https://www.kaggle.com/tentotheminus9/good-morning-tweets</a:t>
            </a:r>
            <a:endParaRPr lang="en-US" altLang="en-US" sz="1200" i="1">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How to analyse digital footprint?</a:t>
            </a:r>
            <a:endParaRPr lang="en-US" altLang="en-US">
              <a:solidFill>
                <a:srgbClr val="0070C0"/>
              </a:solidFill>
            </a:endParaRPr>
          </a:p>
        </p:txBody>
      </p:sp>
      <p:sp>
        <p:nvSpPr>
          <p:cNvPr id="5" name="Content Placeholder 4"/>
          <p:cNvSpPr>
            <a:spLocks noGrp="1"/>
          </p:cNvSpPr>
          <p:nvPr>
            <p:ph idx="1"/>
          </p:nvPr>
        </p:nvSpPr>
        <p:spPr>
          <a:xfrm>
            <a:off x="609600" y="2695575"/>
            <a:ext cx="10972800" cy="3430905"/>
          </a:xfrm>
        </p:spPr>
        <p:txBody>
          <a:bodyPr/>
          <a:p>
            <a:pPr marL="0" indent="0">
              <a:buNone/>
            </a:pPr>
            <a:r>
              <a:rPr lang="en-US">
                <a:sym typeface="+mn-ea"/>
              </a:rPr>
              <a:t>• </a:t>
            </a:r>
            <a:r>
              <a:rPr lang="en-US" altLang="en-US">
                <a:sym typeface="+mn-ea"/>
              </a:rPr>
              <a:t>Available tools/algorithms</a:t>
            </a:r>
            <a:endParaRPr lang="en-US" altLang="en-US">
              <a:sym typeface="+mn-ea"/>
            </a:endParaRPr>
          </a:p>
          <a:p>
            <a:pPr marL="0" indent="0">
              <a:buNone/>
            </a:pPr>
            <a:endParaRPr lang="en-US" altLang="en-US">
              <a:sym typeface="+mn-ea"/>
            </a:endParaRPr>
          </a:p>
          <a:p>
            <a:pPr marL="0" indent="0">
              <a:buNone/>
            </a:pPr>
            <a:r>
              <a:rPr lang="en-US">
                <a:sym typeface="+mn-ea"/>
              </a:rPr>
              <a:t>• </a:t>
            </a:r>
            <a:r>
              <a:rPr lang="en-US" altLang="en-US">
                <a:sym typeface="+mn-ea"/>
              </a:rPr>
              <a:t>Develop new tools/algorithms</a:t>
            </a:r>
            <a:endParaRPr lang="en-US" altLang="en-US"/>
          </a:p>
          <a:p>
            <a:pPr marL="0" indent="0">
              <a:buNone/>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Okcupid</a:t>
            </a:r>
            <a:endParaRPr lang="en-US" altLang="en-US">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https://www.nytimes.com/2017/09/29/opinion/sunday/dating-age-gap.html</a:t>
            </a:r>
            <a:endParaRPr lang="en-US" altLang="en-US" sz="1200" i="1">
              <a:solidFill>
                <a:schemeClr val="bg1"/>
              </a:solidFill>
            </a:endParaRPr>
          </a:p>
        </p:txBody>
      </p:sp>
      <p:pic>
        <p:nvPicPr>
          <p:cNvPr id="6" name="Picture 5"/>
          <p:cNvPicPr>
            <a:picLocks noChangeAspect="1"/>
          </p:cNvPicPr>
          <p:nvPr/>
        </p:nvPicPr>
        <p:blipFill>
          <a:blip r:embed="rId1"/>
          <a:srcRect/>
          <a:stretch>
            <a:fillRect/>
          </a:stretch>
        </p:blipFill>
        <p:spPr>
          <a:xfrm>
            <a:off x="6903085" y="1417955"/>
            <a:ext cx="4101465" cy="4761865"/>
          </a:xfrm>
          <a:prstGeom prst="rect">
            <a:avLst/>
          </a:prstGeom>
        </p:spPr>
      </p:pic>
      <p:pic>
        <p:nvPicPr>
          <p:cNvPr id="5" name="Picture 4"/>
          <p:cNvPicPr>
            <a:picLocks noChangeAspect="1"/>
          </p:cNvPicPr>
          <p:nvPr/>
        </p:nvPicPr>
        <p:blipFill>
          <a:blip r:embed="rId2"/>
          <a:stretch>
            <a:fillRect/>
          </a:stretch>
        </p:blipFill>
        <p:spPr>
          <a:xfrm>
            <a:off x="2849245" y="1611630"/>
            <a:ext cx="3961130" cy="4095115"/>
          </a:xfrm>
          <a:prstGeom prst="rect">
            <a:avLst/>
          </a:prstGeom>
        </p:spPr>
      </p:pic>
      <p:graphicFrame>
        <p:nvGraphicFramePr>
          <p:cNvPr id="7" name="Table 6"/>
          <p:cNvGraphicFramePr/>
          <p:nvPr/>
        </p:nvGraphicFramePr>
        <p:xfrm>
          <a:off x="3258820" y="4211320"/>
          <a:ext cx="3141980" cy="1915795"/>
        </p:xfrm>
        <a:graphic>
          <a:graphicData uri="http://schemas.openxmlformats.org/drawingml/2006/table">
            <a:tbl>
              <a:tblPr firstRow="1" bandRow="1">
                <a:tableStyleId>{5C22544A-7EE6-4342-B048-85BDC9FD1C3A}</a:tableStyleId>
              </a:tblPr>
              <a:tblGrid>
                <a:gridCol w="827405"/>
                <a:gridCol w="640715"/>
                <a:gridCol w="565785"/>
                <a:gridCol w="568960"/>
                <a:gridCol w="539115"/>
              </a:tblGrid>
              <a:tr h="425450">
                <a:tc>
                  <a:txBody>
                    <a:bodyPr/>
                    <a:p>
                      <a:pPr algn="ctr">
                        <a:buNone/>
                      </a:pPr>
                      <a:r>
                        <a:rPr lang="en-US" altLang="en-US" sz="1400"/>
                        <a:t>Age</a:t>
                      </a:r>
                      <a:endParaRPr lang="en-US" altLang="en-US" sz="1400"/>
                    </a:p>
                  </a:txBody>
                  <a:tcPr/>
                </a:tc>
                <a:tc>
                  <a:txBody>
                    <a:bodyPr/>
                    <a:p>
                      <a:pPr algn="ctr">
                        <a:buNone/>
                      </a:pPr>
                      <a:r>
                        <a:rPr lang="en-US" altLang="en-US" sz="1400"/>
                        <a:t>20</a:t>
                      </a:r>
                      <a:endParaRPr lang="en-US" altLang="en-US" sz="1400"/>
                    </a:p>
                  </a:txBody>
                  <a:tcPr/>
                </a:tc>
                <a:tc>
                  <a:txBody>
                    <a:bodyPr/>
                    <a:p>
                      <a:pPr algn="ctr">
                        <a:buNone/>
                      </a:pPr>
                      <a:r>
                        <a:rPr lang="en-US" altLang="en-US" sz="1400"/>
                        <a:t>21</a:t>
                      </a:r>
                      <a:endParaRPr lang="en-US" altLang="en-US" sz="1400"/>
                    </a:p>
                  </a:txBody>
                  <a:tcPr/>
                </a:tc>
                <a:tc>
                  <a:txBody>
                    <a:bodyPr/>
                    <a:p>
                      <a:pPr algn="ctr">
                        <a:buNone/>
                      </a:pPr>
                      <a:r>
                        <a:rPr lang="en-US" altLang="en-US" sz="1400"/>
                        <a:t>22</a:t>
                      </a:r>
                      <a:endParaRPr lang="en-US" altLang="en-US" sz="1400"/>
                    </a:p>
                  </a:txBody>
                  <a:tcPr/>
                </a:tc>
                <a:tc>
                  <a:txBody>
                    <a:bodyPr/>
                    <a:p>
                      <a:pPr algn="ctr">
                        <a:buNone/>
                      </a:pPr>
                      <a:r>
                        <a:rPr lang="en-US" altLang="en-US" sz="1400"/>
                        <a:t>23</a:t>
                      </a:r>
                      <a:endParaRPr lang="en-US" altLang="en-US" sz="1400"/>
                    </a:p>
                  </a:txBody>
                  <a:tcPr/>
                </a:tc>
              </a:tr>
              <a:tr h="336550">
                <a:tc>
                  <a:txBody>
                    <a:bodyPr/>
                    <a:p>
                      <a:pPr algn="ctr">
                        <a:buNone/>
                      </a:pPr>
                      <a:r>
                        <a:rPr lang="en-US" altLang="en-US" sz="1400"/>
                        <a:t>20</a:t>
                      </a:r>
                      <a:endParaRPr lang="en-US" altLang="en-US" sz="1400"/>
                    </a:p>
                  </a:txBody>
                  <a:tcPr/>
                </a:tc>
                <a:tc>
                  <a:txBody>
                    <a:bodyPr/>
                    <a:p>
                      <a:pPr algn="ctr">
                        <a:buNone/>
                      </a:pPr>
                      <a:r>
                        <a:rPr lang="en-US" altLang="en-US" sz="1400" b="1">
                          <a:solidFill>
                            <a:srgbClr val="FF0000"/>
                          </a:solidFill>
                        </a:rPr>
                        <a:t>40%</a:t>
                      </a:r>
                      <a:endParaRPr lang="en-US" altLang="en-US" sz="1400" b="1">
                        <a:solidFill>
                          <a:srgbClr val="FF0000"/>
                        </a:solidFill>
                      </a:endParaRPr>
                    </a:p>
                  </a:txBody>
                  <a:tcPr/>
                </a:tc>
                <a:tc>
                  <a:txBody>
                    <a:bodyPr/>
                    <a:p>
                      <a:pPr algn="ctr">
                        <a:buNone/>
                      </a:pPr>
                      <a:r>
                        <a:rPr lang="en-US" altLang="en-US" sz="1400"/>
                        <a:t>10%</a:t>
                      </a:r>
                      <a:endParaRPr lang="en-US" altLang="en-US" sz="1400"/>
                    </a:p>
                  </a:txBody>
                  <a:tcPr/>
                </a:tc>
                <a:tc>
                  <a:txBody>
                    <a:bodyPr/>
                    <a:p>
                      <a:pPr algn="ctr">
                        <a:buNone/>
                      </a:pPr>
                      <a:r>
                        <a:rPr lang="en-US" altLang="en-US" sz="1400"/>
                        <a:t>10%</a:t>
                      </a:r>
                      <a:endParaRPr lang="en-US" altLang="en-US" sz="1400"/>
                    </a:p>
                  </a:txBody>
                  <a:tcPr/>
                </a:tc>
                <a:tc>
                  <a:txBody>
                    <a:bodyPr/>
                    <a:p>
                      <a:pPr algn="ctr">
                        <a:buNone/>
                      </a:pPr>
                      <a:r>
                        <a:rPr lang="en-US" altLang="en-US" sz="1400"/>
                        <a:t>5%</a:t>
                      </a:r>
                      <a:endParaRPr lang="en-US" altLang="en-US" sz="1400"/>
                    </a:p>
                  </a:txBody>
                  <a:tcPr/>
                </a:tc>
              </a:tr>
              <a:tr h="384175">
                <a:tc>
                  <a:txBody>
                    <a:bodyPr/>
                    <a:p>
                      <a:pPr algn="ctr">
                        <a:buNone/>
                      </a:pPr>
                      <a:r>
                        <a:rPr lang="en-US" altLang="en-US" sz="1400"/>
                        <a:t>21</a:t>
                      </a:r>
                      <a:endParaRPr lang="en-US" altLang="en-US" sz="1400"/>
                    </a:p>
                  </a:txBody>
                  <a:tcPr/>
                </a:tc>
                <a:tc>
                  <a:txBody>
                    <a:bodyPr/>
                    <a:p>
                      <a:pPr algn="ctr">
                        <a:buNone/>
                      </a:pPr>
                      <a:r>
                        <a:rPr lang="en-US" altLang="en-US" sz="1400" b="1">
                          <a:solidFill>
                            <a:srgbClr val="FF0000"/>
                          </a:solidFill>
                          <a:sym typeface="+mn-ea"/>
                        </a:rPr>
                        <a:t>35%</a:t>
                      </a:r>
                      <a:endParaRPr lang="en-US" altLang="en-US" sz="1400" b="1">
                        <a:solidFill>
                          <a:srgbClr val="FF0000"/>
                        </a:solidFill>
                      </a:endParaRPr>
                    </a:p>
                  </a:txBody>
                  <a:tcPr/>
                </a:tc>
                <a:tc>
                  <a:txBody>
                    <a:bodyPr/>
                    <a:p>
                      <a:pPr algn="ctr">
                        <a:buNone/>
                      </a:pPr>
                      <a:r>
                        <a:rPr lang="en-US" altLang="en-US" sz="1400">
                          <a:sym typeface="+mn-ea"/>
                        </a:rPr>
                        <a:t>10%</a:t>
                      </a:r>
                      <a:endParaRPr lang="en-US" altLang="en-US" sz="1400"/>
                    </a:p>
                  </a:txBody>
                  <a:tcPr/>
                </a:tc>
                <a:tc>
                  <a:txBody>
                    <a:bodyPr/>
                    <a:p>
                      <a:pPr algn="ctr">
                        <a:buNone/>
                      </a:pPr>
                      <a:r>
                        <a:rPr lang="en-US" altLang="en-US" sz="1400"/>
                        <a:t>10%</a:t>
                      </a:r>
                      <a:endParaRPr lang="en-US" altLang="en-US" sz="1400"/>
                    </a:p>
                  </a:txBody>
                  <a:tcPr/>
                </a:tc>
                <a:tc>
                  <a:txBody>
                    <a:bodyPr/>
                    <a:p>
                      <a:pPr algn="ctr">
                        <a:buNone/>
                      </a:pPr>
                      <a:r>
                        <a:rPr lang="en-US" altLang="en-US" sz="1400"/>
                        <a:t>5%</a:t>
                      </a:r>
                      <a:endParaRPr lang="en-US" altLang="en-US" sz="1400"/>
                    </a:p>
                  </a:txBody>
                  <a:tcPr/>
                </a:tc>
              </a:tr>
              <a:tr h="385445">
                <a:tc>
                  <a:txBody>
                    <a:bodyPr/>
                    <a:p>
                      <a:pPr algn="ctr">
                        <a:buNone/>
                      </a:pPr>
                      <a:r>
                        <a:rPr lang="en-US" altLang="en-US" sz="1400"/>
                        <a:t>22</a:t>
                      </a:r>
                      <a:endParaRPr lang="en-US" altLang="en-US" sz="1400"/>
                    </a:p>
                  </a:txBody>
                  <a:tcPr/>
                </a:tc>
                <a:tc>
                  <a:txBody>
                    <a:bodyPr/>
                    <a:p>
                      <a:pPr algn="ctr">
                        <a:buNone/>
                      </a:pPr>
                      <a:r>
                        <a:rPr lang="en-US" altLang="en-US" sz="1400">
                          <a:sym typeface="+mn-ea"/>
                        </a:rPr>
                        <a:t>10%</a:t>
                      </a:r>
                      <a:endParaRPr lang="en-US" altLang="en-US" sz="1400" b="1">
                        <a:solidFill>
                          <a:srgbClr val="FF0000"/>
                        </a:solidFill>
                      </a:endParaRPr>
                    </a:p>
                  </a:txBody>
                  <a:tcPr/>
                </a:tc>
                <a:tc>
                  <a:txBody>
                    <a:bodyPr/>
                    <a:p>
                      <a:pPr algn="ctr">
                        <a:buNone/>
                      </a:pPr>
                      <a:r>
                        <a:rPr lang="en-US" altLang="en-US" sz="1400" b="1">
                          <a:solidFill>
                            <a:srgbClr val="FF0000"/>
                          </a:solidFill>
                          <a:sym typeface="+mn-ea"/>
                        </a:rPr>
                        <a:t>30%</a:t>
                      </a:r>
                      <a:endParaRPr lang="en-US" altLang="en-US" sz="1400"/>
                    </a:p>
                  </a:txBody>
                  <a:tcPr/>
                </a:tc>
                <a:tc>
                  <a:txBody>
                    <a:bodyPr/>
                    <a:p>
                      <a:pPr algn="ctr">
                        <a:buNone/>
                      </a:pPr>
                      <a:r>
                        <a:rPr lang="en-US" altLang="en-US" sz="1400"/>
                        <a:t>10%</a:t>
                      </a:r>
                      <a:endParaRPr lang="en-US" altLang="en-US" sz="1400"/>
                    </a:p>
                  </a:txBody>
                  <a:tcPr/>
                </a:tc>
                <a:tc>
                  <a:txBody>
                    <a:bodyPr/>
                    <a:p>
                      <a:pPr algn="ctr">
                        <a:buNone/>
                      </a:pPr>
                      <a:r>
                        <a:rPr lang="en-US" altLang="en-US" sz="1400"/>
                        <a:t>5%</a:t>
                      </a:r>
                      <a:endParaRPr lang="en-US" altLang="en-US" sz="1400"/>
                    </a:p>
                  </a:txBody>
                  <a:tcPr/>
                </a:tc>
              </a:tr>
              <a:tr h="384175">
                <a:tc>
                  <a:txBody>
                    <a:bodyPr/>
                    <a:p>
                      <a:pPr algn="ctr">
                        <a:buNone/>
                      </a:pPr>
                      <a:r>
                        <a:rPr lang="en-US" altLang="en-US" sz="1400"/>
                        <a:t>23</a:t>
                      </a:r>
                      <a:endParaRPr lang="en-US" altLang="en-US" sz="1400"/>
                    </a:p>
                  </a:txBody>
                  <a:tcPr/>
                </a:tc>
                <a:tc>
                  <a:txBody>
                    <a:bodyPr/>
                    <a:p>
                      <a:pPr algn="ctr">
                        <a:buNone/>
                      </a:pPr>
                      <a:r>
                        <a:rPr lang="en-US" altLang="en-US" sz="1400">
                          <a:sym typeface="+mn-ea"/>
                        </a:rPr>
                        <a:t>10%</a:t>
                      </a:r>
                      <a:endParaRPr lang="en-US" altLang="en-US" sz="1400" b="1">
                        <a:solidFill>
                          <a:srgbClr val="FF0000"/>
                        </a:solidFill>
                      </a:endParaRPr>
                    </a:p>
                  </a:txBody>
                  <a:tcPr/>
                </a:tc>
                <a:tc>
                  <a:txBody>
                    <a:bodyPr/>
                    <a:p>
                      <a:pPr algn="ctr">
                        <a:buNone/>
                      </a:pPr>
                      <a:r>
                        <a:rPr lang="en-US" altLang="en-US" sz="1400" b="1">
                          <a:solidFill>
                            <a:srgbClr val="FF0000"/>
                          </a:solidFill>
                          <a:sym typeface="+mn-ea"/>
                        </a:rPr>
                        <a:t>25%</a:t>
                      </a:r>
                      <a:endParaRPr lang="en-US" altLang="en-US" sz="1400"/>
                    </a:p>
                  </a:txBody>
                  <a:tcPr/>
                </a:tc>
                <a:tc>
                  <a:txBody>
                    <a:bodyPr/>
                    <a:p>
                      <a:pPr algn="ctr">
                        <a:buNone/>
                      </a:pPr>
                      <a:r>
                        <a:rPr lang="en-US" altLang="en-US" sz="1400"/>
                        <a:t>10%</a:t>
                      </a:r>
                      <a:endParaRPr lang="en-US" altLang="en-US" sz="1400"/>
                    </a:p>
                  </a:txBody>
                  <a:tcPr/>
                </a:tc>
                <a:tc>
                  <a:txBody>
                    <a:bodyPr/>
                    <a:p>
                      <a:pPr algn="ctr">
                        <a:buNone/>
                      </a:pPr>
                      <a:r>
                        <a:rPr lang="en-US" altLang="en-US" sz="1400"/>
                        <a:t>5%</a:t>
                      </a:r>
                      <a:endParaRPr lang="en-US" altLang="en-US" sz="1400"/>
                    </a:p>
                  </a:txBody>
                  <a:tcPr/>
                </a:tc>
              </a:tr>
            </a:tbl>
          </a:graphicData>
        </a:graphic>
      </p:graphicFrame>
      <p:sp>
        <p:nvSpPr>
          <p:cNvPr id="12" name="Text Box 11"/>
          <p:cNvSpPr txBox="1"/>
          <p:nvPr/>
        </p:nvSpPr>
        <p:spPr>
          <a:xfrm>
            <a:off x="3258820" y="6127115"/>
            <a:ext cx="3141980" cy="306705"/>
          </a:xfrm>
          <a:prstGeom prst="rect">
            <a:avLst/>
          </a:prstGeom>
          <a:noFill/>
        </p:spPr>
        <p:txBody>
          <a:bodyPr wrap="square" rtlCol="0" anchor="t">
            <a:spAutoFit/>
          </a:bodyPr>
          <a:p>
            <a:pPr algn="r"/>
            <a:r>
              <a:rPr lang="en-US" altLang="en-US" sz="1400" i="1">
                <a:solidFill>
                  <a:srgbClr val="FF0000"/>
                </a:solidFill>
                <a:sym typeface="+mn-ea"/>
              </a:rPr>
              <a:t>*not real data, for demo</a:t>
            </a:r>
            <a:endParaRPr lang="en-US" altLang="en-US" sz="1400" i="1">
              <a:solidFill>
                <a:srgbClr val="FF0000"/>
              </a:solidFill>
              <a:sym typeface="+mn-ea"/>
            </a:endParaRPr>
          </a:p>
        </p:txBody>
      </p:sp>
      <p:pic>
        <p:nvPicPr>
          <p:cNvPr id="3" name="Picture 2"/>
          <p:cNvPicPr>
            <a:picLocks noChangeAspect="1"/>
          </p:cNvPicPr>
          <p:nvPr/>
        </p:nvPicPr>
        <p:blipFill>
          <a:blip r:embed="rId3"/>
          <a:stretch>
            <a:fillRect/>
          </a:stretch>
        </p:blipFill>
        <p:spPr>
          <a:xfrm>
            <a:off x="109855" y="2975610"/>
            <a:ext cx="2470785" cy="123571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Article and Sentiment</a:t>
            </a:r>
            <a:endParaRPr lang="en-US" altLang="en-US">
              <a:solidFill>
                <a:srgbClr val="0070C0"/>
              </a:solidFill>
            </a:endParaRPr>
          </a:p>
        </p:txBody>
      </p:sp>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Garvey, C., &amp; Maskal, C. (2019)</a:t>
            </a:r>
            <a:endParaRPr lang="en-US" altLang="en-US" sz="1200" i="1">
              <a:solidFill>
                <a:schemeClr val="bg1"/>
              </a:solidFill>
            </a:endParaRPr>
          </a:p>
        </p:txBody>
      </p:sp>
      <p:pic>
        <p:nvPicPr>
          <p:cNvPr id="3" name="Picture 2"/>
          <p:cNvPicPr>
            <a:picLocks noChangeAspect="1"/>
          </p:cNvPicPr>
          <p:nvPr/>
        </p:nvPicPr>
        <p:blipFill>
          <a:blip r:embed="rId1"/>
          <a:stretch>
            <a:fillRect/>
          </a:stretch>
        </p:blipFill>
        <p:spPr>
          <a:xfrm>
            <a:off x="6404610" y="1779905"/>
            <a:ext cx="4614545" cy="3618865"/>
          </a:xfrm>
          <a:prstGeom prst="rect">
            <a:avLst/>
          </a:prstGeom>
        </p:spPr>
      </p:pic>
      <p:pic>
        <p:nvPicPr>
          <p:cNvPr id="4" name="Picture 3"/>
          <p:cNvPicPr>
            <a:picLocks noChangeAspect="1"/>
          </p:cNvPicPr>
          <p:nvPr/>
        </p:nvPicPr>
        <p:blipFill>
          <a:blip r:embed="rId2"/>
          <a:stretch>
            <a:fillRect/>
          </a:stretch>
        </p:blipFill>
        <p:spPr>
          <a:xfrm>
            <a:off x="1992630" y="1779905"/>
            <a:ext cx="3340100" cy="1336040"/>
          </a:xfrm>
          <a:prstGeom prst="rect">
            <a:avLst/>
          </a:prstGeom>
        </p:spPr>
      </p:pic>
      <p:pic>
        <p:nvPicPr>
          <p:cNvPr id="8" name="Picture 7"/>
          <p:cNvPicPr>
            <a:picLocks noChangeAspect="1"/>
          </p:cNvPicPr>
          <p:nvPr/>
        </p:nvPicPr>
        <p:blipFill>
          <a:blip r:embed="rId2"/>
          <a:stretch>
            <a:fillRect/>
          </a:stretch>
        </p:blipFill>
        <p:spPr>
          <a:xfrm>
            <a:off x="1992630" y="2898140"/>
            <a:ext cx="3340100" cy="1336040"/>
          </a:xfrm>
          <a:prstGeom prst="rect">
            <a:avLst/>
          </a:prstGeom>
        </p:spPr>
      </p:pic>
      <p:pic>
        <p:nvPicPr>
          <p:cNvPr id="10" name="Picture 9"/>
          <p:cNvPicPr>
            <a:picLocks noChangeAspect="1"/>
          </p:cNvPicPr>
          <p:nvPr/>
        </p:nvPicPr>
        <p:blipFill>
          <a:blip r:embed="rId2"/>
          <a:stretch>
            <a:fillRect/>
          </a:stretch>
        </p:blipFill>
        <p:spPr>
          <a:xfrm>
            <a:off x="1992630" y="4081780"/>
            <a:ext cx="3340100" cy="1336040"/>
          </a:xfrm>
          <a:prstGeom prst="rect">
            <a:avLst/>
          </a:prstGeom>
        </p:spPr>
      </p:pic>
      <p:sp>
        <p:nvSpPr>
          <p:cNvPr id="11" name="Text Box 10"/>
          <p:cNvSpPr txBox="1"/>
          <p:nvPr/>
        </p:nvSpPr>
        <p:spPr>
          <a:xfrm>
            <a:off x="2277745" y="5306695"/>
            <a:ext cx="2769235" cy="645160"/>
          </a:xfrm>
          <a:prstGeom prst="rect">
            <a:avLst/>
          </a:prstGeom>
          <a:noFill/>
        </p:spPr>
        <p:txBody>
          <a:bodyPr wrap="square" rtlCol="0" anchor="t">
            <a:spAutoFit/>
          </a:bodyPr>
          <a:p>
            <a:pPr algn="ctr"/>
            <a:r>
              <a:rPr lang="en-US" altLang="en-US" i="1">
                <a:solidFill>
                  <a:srgbClr val="FF6600"/>
                </a:solidFill>
              </a:rPr>
              <a:t>Which one is positive/nagative/neutral?</a:t>
            </a:r>
            <a:endParaRPr lang="en-US" altLang="en-US" i="1">
              <a:solidFill>
                <a:srgbClr val="FF6600"/>
              </a:solidFill>
            </a:endParaRPr>
          </a:p>
        </p:txBody>
      </p:sp>
      <p:sp>
        <p:nvSpPr>
          <p:cNvPr id="13" name="Text Box 12"/>
          <p:cNvSpPr txBox="1"/>
          <p:nvPr/>
        </p:nvSpPr>
        <p:spPr>
          <a:xfrm>
            <a:off x="6403975" y="5567680"/>
            <a:ext cx="4615815" cy="368300"/>
          </a:xfrm>
          <a:prstGeom prst="rect">
            <a:avLst/>
          </a:prstGeom>
          <a:noFill/>
        </p:spPr>
        <p:txBody>
          <a:bodyPr wrap="square" rtlCol="0" anchor="t">
            <a:spAutoFit/>
          </a:bodyPr>
          <a:p>
            <a:pPr lvl="0" algn="ctr">
              <a:buClrTx/>
              <a:buSzTx/>
              <a:buFontTx/>
            </a:pPr>
            <a:r>
              <a:rPr lang="en-US" altLang="en-US" sz="1800" i="1">
                <a:solidFill>
                  <a:srgbClr val="FF6600"/>
                </a:solidFill>
                <a:sym typeface="+mn-ea"/>
              </a:rPr>
              <a:t>Using Google’s Sentiment Analysis tool</a:t>
            </a:r>
            <a:endParaRPr lang="en-US" altLang="en-US" sz="1800" i="1">
              <a:solidFill>
                <a:srgbClr val="FF6600"/>
              </a:solidFill>
              <a:sym typeface="+mn-ea"/>
            </a:endParaRPr>
          </a:p>
        </p:txBody>
      </p:sp>
      <p:sp>
        <p:nvSpPr>
          <p:cNvPr id="21" name="Text Box 20"/>
          <p:cNvSpPr txBox="1"/>
          <p:nvPr/>
        </p:nvSpPr>
        <p:spPr>
          <a:xfrm>
            <a:off x="2179320" y="1534160"/>
            <a:ext cx="2777490" cy="368300"/>
          </a:xfrm>
          <a:prstGeom prst="rect">
            <a:avLst/>
          </a:prstGeom>
          <a:noFill/>
        </p:spPr>
        <p:txBody>
          <a:bodyPr wrap="none" rtlCol="0" anchor="t">
            <a:spAutoFit/>
          </a:bodyPr>
          <a:p>
            <a:r>
              <a:rPr lang="en-US" altLang="en-US" i="1">
                <a:solidFill>
                  <a:srgbClr val="254A98"/>
                </a:solidFill>
                <a:sym typeface="+mn-ea"/>
              </a:rPr>
              <a:t>Data collected using APIs</a:t>
            </a:r>
            <a:endParaRPr lang="en-US" altLang="en-US" i="1">
              <a:solidFill>
                <a:srgbClr val="254A98"/>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Article and Sentiment</a:t>
            </a:r>
            <a:endParaRPr lang="en-US" altLang="en-US">
              <a:solidFill>
                <a:srgbClr val="0070C0"/>
              </a:solidFill>
            </a:endParaRPr>
          </a:p>
        </p:txBody>
      </p:sp>
      <p:pic>
        <p:nvPicPr>
          <p:cNvPr id="4" name="Picture 3"/>
          <p:cNvPicPr>
            <a:picLocks noChangeAspect="1"/>
          </p:cNvPicPr>
          <p:nvPr/>
        </p:nvPicPr>
        <p:blipFill>
          <a:blip r:embed="rId1"/>
          <a:stretch>
            <a:fillRect/>
          </a:stretch>
        </p:blipFill>
        <p:spPr>
          <a:xfrm>
            <a:off x="1992630" y="1779905"/>
            <a:ext cx="3340100" cy="1336040"/>
          </a:xfrm>
          <a:prstGeom prst="rect">
            <a:avLst/>
          </a:prstGeom>
        </p:spPr>
      </p:pic>
      <p:pic>
        <p:nvPicPr>
          <p:cNvPr id="8" name="Picture 7"/>
          <p:cNvPicPr>
            <a:picLocks noChangeAspect="1"/>
          </p:cNvPicPr>
          <p:nvPr/>
        </p:nvPicPr>
        <p:blipFill>
          <a:blip r:embed="rId1"/>
          <a:stretch>
            <a:fillRect/>
          </a:stretch>
        </p:blipFill>
        <p:spPr>
          <a:xfrm>
            <a:off x="1992630" y="2898140"/>
            <a:ext cx="3340100" cy="1336040"/>
          </a:xfrm>
          <a:prstGeom prst="rect">
            <a:avLst/>
          </a:prstGeom>
        </p:spPr>
      </p:pic>
      <p:pic>
        <p:nvPicPr>
          <p:cNvPr id="10" name="Picture 9"/>
          <p:cNvPicPr>
            <a:picLocks noChangeAspect="1"/>
          </p:cNvPicPr>
          <p:nvPr/>
        </p:nvPicPr>
        <p:blipFill>
          <a:blip r:embed="rId1"/>
          <a:stretch>
            <a:fillRect/>
          </a:stretch>
        </p:blipFill>
        <p:spPr>
          <a:xfrm>
            <a:off x="1992630" y="4081780"/>
            <a:ext cx="3340100" cy="1336040"/>
          </a:xfrm>
          <a:prstGeom prst="rect">
            <a:avLst/>
          </a:prstGeom>
        </p:spPr>
      </p:pic>
      <p:sp>
        <p:nvSpPr>
          <p:cNvPr id="6" name="Text Box 5"/>
          <p:cNvSpPr txBox="1"/>
          <p:nvPr/>
        </p:nvSpPr>
        <p:spPr>
          <a:xfrm>
            <a:off x="1678305" y="1511935"/>
            <a:ext cx="4090035" cy="368300"/>
          </a:xfrm>
          <a:prstGeom prst="rect">
            <a:avLst/>
          </a:prstGeom>
          <a:noFill/>
        </p:spPr>
        <p:txBody>
          <a:bodyPr wrap="none" rtlCol="0" anchor="t">
            <a:spAutoFit/>
          </a:bodyPr>
          <a:p>
            <a:r>
              <a:rPr lang="en-US" altLang="en-US">
                <a:solidFill>
                  <a:srgbClr val="FF0000"/>
                </a:solidFill>
                <a:sym typeface="+mn-ea"/>
              </a:rPr>
              <a:t>What if the articles are in Vietnamese?</a:t>
            </a:r>
            <a:endParaRPr lang="en-US" altLang="en-US">
              <a:solidFill>
                <a:srgbClr val="FF0000"/>
              </a:solidFill>
              <a:sym typeface="+mn-ea"/>
            </a:endParaRPr>
          </a:p>
        </p:txBody>
      </p:sp>
      <p:pic>
        <p:nvPicPr>
          <p:cNvPr id="5" name="Picture 4"/>
          <p:cNvPicPr>
            <a:picLocks noChangeAspect="1"/>
          </p:cNvPicPr>
          <p:nvPr/>
        </p:nvPicPr>
        <p:blipFill>
          <a:blip r:embed="rId1"/>
          <a:stretch>
            <a:fillRect/>
          </a:stretch>
        </p:blipFill>
        <p:spPr>
          <a:xfrm>
            <a:off x="6570980" y="1748790"/>
            <a:ext cx="3340100" cy="1336040"/>
          </a:xfrm>
          <a:prstGeom prst="rect">
            <a:avLst/>
          </a:prstGeom>
        </p:spPr>
      </p:pic>
      <p:sp>
        <p:nvSpPr>
          <p:cNvPr id="7" name="Text Box 6"/>
          <p:cNvSpPr txBox="1"/>
          <p:nvPr/>
        </p:nvSpPr>
        <p:spPr>
          <a:xfrm>
            <a:off x="6763385" y="1511935"/>
            <a:ext cx="1774825" cy="368300"/>
          </a:xfrm>
          <a:prstGeom prst="rect">
            <a:avLst/>
          </a:prstGeom>
          <a:noFill/>
        </p:spPr>
        <p:txBody>
          <a:bodyPr wrap="square" rtlCol="0" anchor="t">
            <a:spAutoFit/>
          </a:bodyPr>
          <a:p>
            <a:pPr algn="l"/>
            <a:r>
              <a:rPr lang="en-US" altLang="en-US" i="1">
                <a:solidFill>
                  <a:srgbClr val="FF6600"/>
                </a:solidFill>
              </a:rPr>
              <a:t>Data sample</a:t>
            </a:r>
            <a:endParaRPr lang="en-US" altLang="en-US" i="1">
              <a:solidFill>
                <a:srgbClr val="FF6600"/>
              </a:solidFill>
            </a:endParaRPr>
          </a:p>
        </p:txBody>
      </p:sp>
      <p:pic>
        <p:nvPicPr>
          <p:cNvPr id="12" name="Picture 11"/>
          <p:cNvPicPr>
            <a:picLocks noChangeAspect="1"/>
          </p:cNvPicPr>
          <p:nvPr/>
        </p:nvPicPr>
        <p:blipFill>
          <a:blip r:embed="rId1"/>
          <a:stretch>
            <a:fillRect/>
          </a:stretch>
        </p:blipFill>
        <p:spPr>
          <a:xfrm>
            <a:off x="6662420" y="3839210"/>
            <a:ext cx="3340100" cy="1336040"/>
          </a:xfrm>
          <a:prstGeom prst="rect">
            <a:avLst/>
          </a:prstGeom>
        </p:spPr>
      </p:pic>
      <p:pic>
        <p:nvPicPr>
          <p:cNvPr id="14" name="Picture 13"/>
          <p:cNvPicPr>
            <a:picLocks noChangeAspect="1"/>
          </p:cNvPicPr>
          <p:nvPr/>
        </p:nvPicPr>
        <p:blipFill>
          <a:blip r:embed="rId1"/>
          <a:stretch>
            <a:fillRect/>
          </a:stretch>
        </p:blipFill>
        <p:spPr>
          <a:xfrm>
            <a:off x="6662420" y="5022850"/>
            <a:ext cx="3340100" cy="1336040"/>
          </a:xfrm>
          <a:prstGeom prst="rect">
            <a:avLst/>
          </a:prstGeom>
        </p:spPr>
      </p:pic>
      <p:sp>
        <p:nvSpPr>
          <p:cNvPr id="15" name="Text Box 14"/>
          <p:cNvSpPr txBox="1"/>
          <p:nvPr/>
        </p:nvSpPr>
        <p:spPr>
          <a:xfrm>
            <a:off x="6763385" y="2766695"/>
            <a:ext cx="640080" cy="368300"/>
          </a:xfrm>
          <a:prstGeom prst="rect">
            <a:avLst/>
          </a:prstGeom>
          <a:noFill/>
        </p:spPr>
        <p:txBody>
          <a:bodyPr wrap="none" rtlCol="0" anchor="t">
            <a:spAutoFit/>
          </a:bodyPr>
          <a:p>
            <a:r>
              <a:rPr lang="en-US" altLang="en-US" i="1">
                <a:solidFill>
                  <a:srgbClr val="254A98"/>
                </a:solidFill>
                <a:sym typeface="+mn-ea"/>
              </a:rPr>
              <a:t>Pos.</a:t>
            </a:r>
            <a:endParaRPr lang="en-US" altLang="en-US" i="1">
              <a:solidFill>
                <a:srgbClr val="254A98"/>
              </a:solidFill>
              <a:sym typeface="+mn-ea"/>
            </a:endParaRPr>
          </a:p>
        </p:txBody>
      </p:sp>
      <p:sp>
        <p:nvSpPr>
          <p:cNvPr id="16" name="Text Box 15"/>
          <p:cNvSpPr txBox="1"/>
          <p:nvPr/>
        </p:nvSpPr>
        <p:spPr>
          <a:xfrm>
            <a:off x="7518400" y="2766695"/>
            <a:ext cx="665480" cy="368300"/>
          </a:xfrm>
          <a:prstGeom prst="rect">
            <a:avLst/>
          </a:prstGeom>
          <a:noFill/>
        </p:spPr>
        <p:txBody>
          <a:bodyPr wrap="none" rtlCol="0" anchor="t">
            <a:spAutoFit/>
          </a:bodyPr>
          <a:p>
            <a:r>
              <a:rPr lang="en-US" altLang="en-US" i="1">
                <a:solidFill>
                  <a:srgbClr val="254A98"/>
                </a:solidFill>
                <a:sym typeface="+mn-ea"/>
              </a:rPr>
              <a:t>Neg.</a:t>
            </a:r>
            <a:endParaRPr lang="en-US" altLang="en-US" i="1">
              <a:solidFill>
                <a:srgbClr val="254A98"/>
              </a:solidFill>
              <a:sym typeface="+mn-ea"/>
            </a:endParaRPr>
          </a:p>
        </p:txBody>
      </p:sp>
      <p:sp>
        <p:nvSpPr>
          <p:cNvPr id="17" name="Text Box 16"/>
          <p:cNvSpPr txBox="1"/>
          <p:nvPr/>
        </p:nvSpPr>
        <p:spPr>
          <a:xfrm>
            <a:off x="8322310" y="2766695"/>
            <a:ext cx="665480" cy="368300"/>
          </a:xfrm>
          <a:prstGeom prst="rect">
            <a:avLst/>
          </a:prstGeom>
          <a:noFill/>
        </p:spPr>
        <p:txBody>
          <a:bodyPr wrap="none" rtlCol="0" anchor="t">
            <a:spAutoFit/>
          </a:bodyPr>
          <a:p>
            <a:r>
              <a:rPr lang="en-US" altLang="en-US" i="1">
                <a:solidFill>
                  <a:srgbClr val="254A98"/>
                </a:solidFill>
                <a:sym typeface="+mn-ea"/>
              </a:rPr>
              <a:t>Neu.</a:t>
            </a:r>
            <a:endParaRPr lang="en-US" altLang="en-US" i="1">
              <a:solidFill>
                <a:srgbClr val="254A98"/>
              </a:solidFill>
              <a:sym typeface="+mn-ea"/>
            </a:endParaRPr>
          </a:p>
        </p:txBody>
      </p:sp>
      <p:sp>
        <p:nvSpPr>
          <p:cNvPr id="18" name="Text Box 17"/>
          <p:cNvSpPr txBox="1"/>
          <p:nvPr/>
        </p:nvSpPr>
        <p:spPr>
          <a:xfrm>
            <a:off x="9051290" y="2766695"/>
            <a:ext cx="665480" cy="368300"/>
          </a:xfrm>
          <a:prstGeom prst="rect">
            <a:avLst/>
          </a:prstGeom>
          <a:noFill/>
        </p:spPr>
        <p:txBody>
          <a:bodyPr wrap="none" rtlCol="0" anchor="t">
            <a:spAutoFit/>
          </a:bodyPr>
          <a:p>
            <a:r>
              <a:rPr lang="en-US" altLang="en-US" i="1">
                <a:solidFill>
                  <a:srgbClr val="254A98"/>
                </a:solidFill>
                <a:sym typeface="+mn-ea"/>
              </a:rPr>
              <a:t>Neu.</a:t>
            </a:r>
            <a:endParaRPr lang="en-US" altLang="en-US" i="1">
              <a:solidFill>
                <a:srgbClr val="254A98"/>
              </a:solidFill>
              <a:sym typeface="+mn-ea"/>
            </a:endParaRPr>
          </a:p>
        </p:txBody>
      </p:sp>
      <p:pic>
        <p:nvPicPr>
          <p:cNvPr id="19" name="Picture 18"/>
          <p:cNvPicPr>
            <a:picLocks noChangeAspect="1"/>
          </p:cNvPicPr>
          <p:nvPr/>
        </p:nvPicPr>
        <p:blipFill>
          <a:blip r:embed="rId2"/>
          <a:stretch>
            <a:fillRect/>
          </a:stretch>
        </p:blipFill>
        <p:spPr>
          <a:xfrm>
            <a:off x="1911985" y="5417820"/>
            <a:ext cx="3623310" cy="774700"/>
          </a:xfrm>
          <a:prstGeom prst="rect">
            <a:avLst/>
          </a:prstGeom>
        </p:spPr>
      </p:pic>
      <p:sp>
        <p:nvSpPr>
          <p:cNvPr id="20" name="Text Box 19"/>
          <p:cNvSpPr txBox="1"/>
          <p:nvPr/>
        </p:nvSpPr>
        <p:spPr>
          <a:xfrm>
            <a:off x="6763385" y="3250565"/>
            <a:ext cx="2224405" cy="368300"/>
          </a:xfrm>
          <a:prstGeom prst="rect">
            <a:avLst/>
          </a:prstGeom>
          <a:noFill/>
        </p:spPr>
        <p:txBody>
          <a:bodyPr wrap="square" rtlCol="0" anchor="t">
            <a:spAutoFit/>
          </a:bodyPr>
          <a:p>
            <a:pPr algn="l"/>
            <a:r>
              <a:rPr lang="en-US" altLang="en-US" i="1">
                <a:solidFill>
                  <a:srgbClr val="FF6600"/>
                </a:solidFill>
              </a:rPr>
              <a:t>Training a model</a:t>
            </a:r>
            <a:endParaRPr lang="en-US" altLang="en-US" i="1">
              <a:solidFill>
                <a:srgbClr val="FF6600"/>
              </a:solidFill>
            </a:endParaRPr>
          </a:p>
        </p:txBody>
      </p:sp>
      <p:sp>
        <p:nvSpPr>
          <p:cNvPr id="21" name="Text Box 20"/>
          <p:cNvSpPr txBox="1"/>
          <p:nvPr/>
        </p:nvSpPr>
        <p:spPr>
          <a:xfrm>
            <a:off x="10002520" y="2232660"/>
            <a:ext cx="1668780" cy="368300"/>
          </a:xfrm>
          <a:prstGeom prst="rect">
            <a:avLst/>
          </a:prstGeom>
          <a:noFill/>
        </p:spPr>
        <p:txBody>
          <a:bodyPr wrap="none" rtlCol="0" anchor="t">
            <a:spAutoFit/>
          </a:bodyPr>
          <a:p>
            <a:r>
              <a:rPr lang="en-US" altLang="en-US" i="1">
                <a:solidFill>
                  <a:srgbClr val="254A98"/>
                </a:solidFill>
                <a:sym typeface="+mn-ea"/>
              </a:rPr>
              <a:t>manual coding</a:t>
            </a:r>
            <a:endParaRPr lang="en-US" altLang="en-US" i="1">
              <a:solidFill>
                <a:srgbClr val="254A98"/>
              </a:solidFill>
              <a:sym typeface="+mn-ea"/>
            </a:endParaRPr>
          </a:p>
        </p:txBody>
      </p:sp>
      <p:sp>
        <p:nvSpPr>
          <p:cNvPr id="22" name="Text Box 21"/>
          <p:cNvSpPr txBox="1"/>
          <p:nvPr/>
        </p:nvSpPr>
        <p:spPr>
          <a:xfrm>
            <a:off x="10078720" y="3244850"/>
            <a:ext cx="741680" cy="368300"/>
          </a:xfrm>
          <a:prstGeom prst="rect">
            <a:avLst/>
          </a:prstGeom>
          <a:noFill/>
        </p:spPr>
        <p:txBody>
          <a:bodyPr wrap="none" rtlCol="0" anchor="t">
            <a:spAutoFit/>
          </a:bodyPr>
          <a:p>
            <a:r>
              <a:rPr lang="en-US" altLang="en-US" i="1">
                <a:solidFill>
                  <a:srgbClr val="254A98"/>
                </a:solidFill>
                <a:sym typeface="+mn-ea"/>
              </a:rPr>
              <a:t> time!</a:t>
            </a:r>
            <a:endParaRPr lang="en-US" altLang="en-US" i="1">
              <a:solidFill>
                <a:srgbClr val="254A98"/>
              </a:solidFill>
              <a:sym typeface="+mn-ea"/>
            </a:endParaRPr>
          </a:p>
        </p:txBody>
      </p:sp>
      <p:sp>
        <p:nvSpPr>
          <p:cNvPr id="23" name="Text Box 22"/>
          <p:cNvSpPr txBox="1"/>
          <p:nvPr/>
        </p:nvSpPr>
        <p:spPr>
          <a:xfrm>
            <a:off x="6764020" y="3713480"/>
            <a:ext cx="2223770" cy="368300"/>
          </a:xfrm>
          <a:prstGeom prst="rect">
            <a:avLst/>
          </a:prstGeom>
          <a:noFill/>
        </p:spPr>
        <p:txBody>
          <a:bodyPr wrap="square" rtlCol="0" anchor="t">
            <a:spAutoFit/>
          </a:bodyPr>
          <a:p>
            <a:pPr algn="l"/>
            <a:r>
              <a:rPr lang="en-US" altLang="en-US" i="1">
                <a:solidFill>
                  <a:srgbClr val="FF6600"/>
                </a:solidFill>
              </a:rPr>
              <a:t>Prediction</a:t>
            </a:r>
            <a:endParaRPr lang="en-US" altLang="en-US" i="1">
              <a:solidFill>
                <a:srgbClr val="FF6600"/>
              </a:solidFill>
            </a:endParaRPr>
          </a:p>
        </p:txBody>
      </p:sp>
      <p:sp>
        <p:nvSpPr>
          <p:cNvPr id="24" name="Text Box 23"/>
          <p:cNvSpPr txBox="1"/>
          <p:nvPr/>
        </p:nvSpPr>
        <p:spPr>
          <a:xfrm>
            <a:off x="10078720" y="4806950"/>
            <a:ext cx="1173480" cy="645160"/>
          </a:xfrm>
          <a:prstGeom prst="rect">
            <a:avLst/>
          </a:prstGeom>
          <a:noFill/>
        </p:spPr>
        <p:txBody>
          <a:bodyPr wrap="none" rtlCol="0" anchor="t">
            <a:spAutoFit/>
          </a:bodyPr>
          <a:p>
            <a:r>
              <a:rPr lang="en-US" altLang="en-US" i="1">
                <a:solidFill>
                  <a:srgbClr val="254A98"/>
                </a:solidFill>
                <a:sym typeface="+mn-ea"/>
              </a:rPr>
              <a:t>automatic</a:t>
            </a:r>
            <a:endParaRPr lang="en-US" altLang="en-US" i="1">
              <a:solidFill>
                <a:srgbClr val="254A98"/>
              </a:solidFill>
              <a:sym typeface="+mn-ea"/>
            </a:endParaRPr>
          </a:p>
          <a:p>
            <a:r>
              <a:rPr lang="en-US" altLang="en-US" i="1">
                <a:solidFill>
                  <a:srgbClr val="254A98"/>
                </a:solidFill>
                <a:sym typeface="+mn-ea"/>
              </a:rPr>
              <a:t>analysis</a:t>
            </a:r>
            <a:endParaRPr lang="en-US" altLang="en-US" i="1">
              <a:solidFill>
                <a:srgbClr val="254A98"/>
              </a:solidFill>
              <a:sym typeface="+mn-ea"/>
            </a:endParaRPr>
          </a:p>
        </p:txBody>
      </p:sp>
      <p:sp>
        <p:nvSpPr>
          <p:cNvPr id="25" name="Rounded Rectangle 24"/>
          <p:cNvSpPr/>
          <p:nvPr/>
        </p:nvSpPr>
        <p:spPr>
          <a:xfrm>
            <a:off x="3660775" y="1920875"/>
            <a:ext cx="1649730" cy="21850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ounded Rectangle 25"/>
          <p:cNvSpPr/>
          <p:nvPr/>
        </p:nvSpPr>
        <p:spPr>
          <a:xfrm>
            <a:off x="6570980" y="1858010"/>
            <a:ext cx="3340735" cy="12769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ight Arrow 26"/>
          <p:cNvSpPr/>
          <p:nvPr/>
        </p:nvSpPr>
        <p:spPr>
          <a:xfrm rot="20400000">
            <a:off x="5404485" y="2780665"/>
            <a:ext cx="1094740" cy="252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6764020" y="6097905"/>
            <a:ext cx="4951095" cy="337185"/>
          </a:xfrm>
          <a:prstGeom prst="rect">
            <a:avLst/>
          </a:prstGeom>
          <a:noFill/>
        </p:spPr>
        <p:txBody>
          <a:bodyPr wrap="none" rtlCol="0" anchor="t">
            <a:spAutoFit/>
          </a:bodyPr>
          <a:p>
            <a:r>
              <a:rPr lang="en-US" altLang="en-US" sz="1600">
                <a:solidFill>
                  <a:srgbClr val="FF0000"/>
                </a:solidFill>
                <a:sym typeface="+mn-ea"/>
              </a:rPr>
              <a:t>not limited to text but also images, audios and videos</a:t>
            </a:r>
            <a:endParaRPr lang="en-US" altLang="en-US" sz="1600">
              <a:solidFill>
                <a:srgbClr val="FF0000"/>
              </a:solidFill>
              <a:sym typeface="+mn-ea"/>
            </a:endParaRPr>
          </a:p>
        </p:txBody>
      </p:sp>
      <p:sp>
        <p:nvSpPr>
          <p:cNvPr id="3" name="Text Box 2"/>
          <p:cNvSpPr txBox="1"/>
          <p:nvPr/>
        </p:nvSpPr>
        <p:spPr>
          <a:xfrm>
            <a:off x="6914515" y="1143635"/>
            <a:ext cx="1922780" cy="368300"/>
          </a:xfrm>
          <a:prstGeom prst="rect">
            <a:avLst/>
          </a:prstGeom>
          <a:noFill/>
        </p:spPr>
        <p:txBody>
          <a:bodyPr wrap="none" rtlCol="0" anchor="t">
            <a:spAutoFit/>
          </a:bodyPr>
          <a:p>
            <a:r>
              <a:rPr lang="en-US" altLang="en-US">
                <a:solidFill>
                  <a:srgbClr val="0070C0"/>
                </a:solidFill>
                <a:sym typeface="+mn-ea"/>
              </a:rPr>
              <a:t>Machine learning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P spid="18" grpId="0"/>
      <p:bldP spid="21" grpId="0"/>
      <p:bldP spid="26" grpId="0" animBg="1"/>
      <p:bldP spid="27" grpId="0" animBg="1"/>
      <p:bldP spid="25" grpId="0" animBg="1"/>
      <p:bldP spid="7" grpId="1"/>
      <p:bldP spid="15" grpId="1"/>
      <p:bldP spid="16" grpId="1"/>
      <p:bldP spid="17" grpId="1"/>
      <p:bldP spid="18" grpId="1"/>
      <p:bldP spid="21" grpId="1"/>
      <p:bldP spid="26" grpId="1" animBg="1"/>
      <p:bldP spid="27" grpId="1" animBg="1"/>
      <p:bldP spid="25" grpId="1" animBg="1"/>
      <p:bldP spid="20" grpId="0"/>
      <p:bldP spid="22" grpId="0"/>
      <p:bldP spid="20" grpId="1"/>
      <p:bldP spid="22" grpId="1"/>
      <p:bldP spid="23" grpId="0"/>
      <p:bldP spid="24" grpId="0"/>
      <p:bldP spid="23" grpId="1"/>
      <p:bldP spid="24"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1598930"/>
          </a:xfrm>
        </p:spPr>
        <p:txBody>
          <a:bodyPr/>
          <a:p>
            <a:r>
              <a:rPr lang="en-US" altLang="en-US">
                <a:solidFill>
                  <a:srgbClr val="0070C0"/>
                </a:solidFill>
              </a:rPr>
              <a:t>Try it yourself!</a:t>
            </a:r>
            <a:br>
              <a:rPr lang="en-US" altLang="en-US">
                <a:solidFill>
                  <a:srgbClr val="0070C0"/>
                </a:solidFill>
              </a:rPr>
            </a:br>
            <a:r>
              <a:rPr lang="en-US" sz="2800" i="1">
                <a:solidFill>
                  <a:srgbClr val="254A98"/>
                </a:solidFill>
                <a:sym typeface="+mn-ea"/>
                <a:hlinkClick r:id="rId1" action="ppaction://hlinkfile"/>
              </a:rPr>
              <a:t>https://teachablemachine.withgoogle.com/train/image</a:t>
            </a:r>
            <a:br>
              <a:rPr lang="en-US" i="1">
                <a:solidFill>
                  <a:schemeClr val="bg1"/>
                </a:solidFill>
              </a:rPr>
            </a:br>
            <a:endParaRPr lang="en-US" altLang="en-US">
              <a:solidFill>
                <a:srgbClr val="0070C0"/>
              </a:solidFill>
            </a:endParaRPr>
          </a:p>
        </p:txBody>
      </p:sp>
      <p:sp>
        <p:nvSpPr>
          <p:cNvPr id="3" name="Text Box 2"/>
          <p:cNvSpPr txBox="1"/>
          <p:nvPr/>
        </p:nvSpPr>
        <p:spPr>
          <a:xfrm>
            <a:off x="4217035" y="6473190"/>
            <a:ext cx="6870065" cy="306705"/>
          </a:xfrm>
          <a:prstGeom prst="rect">
            <a:avLst/>
          </a:prstGeom>
          <a:noFill/>
        </p:spPr>
        <p:txBody>
          <a:bodyPr wrap="square" rtlCol="0" anchor="t">
            <a:spAutoFit/>
          </a:bodyPr>
          <a:p>
            <a:pPr algn="r"/>
            <a:r>
              <a:rPr lang="en-US" sz="1400" i="1">
                <a:solidFill>
                  <a:schemeClr val="bg1"/>
                </a:solidFill>
              </a:rPr>
              <a:t>https://teachablemachine.withgoogle.com/train/image</a:t>
            </a:r>
            <a:endParaRPr lang="en-US" sz="1400" i="1">
              <a:solidFill>
                <a:schemeClr val="bg1"/>
              </a:solidFill>
            </a:endParaRPr>
          </a:p>
        </p:txBody>
      </p:sp>
      <p:pic>
        <p:nvPicPr>
          <p:cNvPr id="11" name="Picture 10"/>
          <p:cNvPicPr>
            <a:picLocks noChangeAspect="1"/>
          </p:cNvPicPr>
          <p:nvPr/>
        </p:nvPicPr>
        <p:blipFill>
          <a:blip r:embed="rId2"/>
          <a:stretch>
            <a:fillRect/>
          </a:stretch>
        </p:blipFill>
        <p:spPr>
          <a:xfrm>
            <a:off x="596900" y="2192020"/>
            <a:ext cx="5535930" cy="3108325"/>
          </a:xfrm>
          <a:prstGeom prst="rect">
            <a:avLst/>
          </a:prstGeom>
        </p:spPr>
      </p:pic>
      <p:pic>
        <p:nvPicPr>
          <p:cNvPr id="13" name="Picture 12"/>
          <p:cNvPicPr>
            <a:picLocks noChangeAspect="1"/>
          </p:cNvPicPr>
          <p:nvPr/>
        </p:nvPicPr>
        <p:blipFill>
          <a:blip r:embed="rId3"/>
          <a:stretch>
            <a:fillRect/>
          </a:stretch>
        </p:blipFill>
        <p:spPr>
          <a:xfrm>
            <a:off x="6454775" y="2192655"/>
            <a:ext cx="5273040" cy="3108325"/>
          </a:xfrm>
          <a:prstGeom prst="rect">
            <a:avLst/>
          </a:prstGeom>
        </p:spPr>
      </p:pic>
      <p:sp>
        <p:nvSpPr>
          <p:cNvPr id="29" name="Text Box 28"/>
          <p:cNvSpPr txBox="1"/>
          <p:nvPr/>
        </p:nvSpPr>
        <p:spPr>
          <a:xfrm>
            <a:off x="7065645" y="5443220"/>
            <a:ext cx="4051300" cy="368300"/>
          </a:xfrm>
          <a:prstGeom prst="rect">
            <a:avLst/>
          </a:prstGeom>
          <a:noFill/>
        </p:spPr>
        <p:txBody>
          <a:bodyPr wrap="square" rtlCol="0" anchor="t">
            <a:spAutoFit/>
          </a:bodyPr>
          <a:p>
            <a:pPr algn="ctr"/>
            <a:r>
              <a:rPr lang="en-US">
                <a:hlinkClick r:id="rId4" action="ppaction://hlinkfile"/>
              </a:rPr>
              <a:t>https://youtu.be/CO67EQ0ZWgA</a:t>
            </a:r>
            <a:endParaRPr lang="en-US"/>
          </a:p>
        </p:txBody>
      </p:sp>
      <p:sp>
        <p:nvSpPr>
          <p:cNvPr id="30" name="Text Box 29"/>
          <p:cNvSpPr txBox="1"/>
          <p:nvPr/>
        </p:nvSpPr>
        <p:spPr>
          <a:xfrm>
            <a:off x="1828800" y="5443220"/>
            <a:ext cx="3529965" cy="368300"/>
          </a:xfrm>
          <a:prstGeom prst="rect">
            <a:avLst/>
          </a:prstGeom>
          <a:noFill/>
        </p:spPr>
        <p:txBody>
          <a:bodyPr wrap="square" rtlCol="0" anchor="t">
            <a:spAutoFit/>
          </a:bodyPr>
          <a:p>
            <a:pPr algn="ctr"/>
            <a:r>
              <a:rPr lang="en-US">
                <a:hlinkClick r:id="rId5" action="ppaction://hlinkfile"/>
              </a:rPr>
              <a:t>https://youtu.be/DFBbSTvtpy4</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9600" y="2546033"/>
            <a:ext cx="10972800" cy="688340"/>
          </a:xfrm>
          <a:prstGeom prst="rect">
            <a:avLst/>
          </a:prstGeom>
        </p:spPr>
        <p:txBody>
          <a:bodyPr vert="horz" wrap="square" lIns="0" tIns="11516" rIns="0" bIns="0" rtlCol="0">
            <a:spAutoFit/>
          </a:bodyPr>
          <a:lstStyle/>
          <a:p>
            <a:pPr marL="1009015" marR="5080" indent="-996950">
              <a:lnSpc>
                <a:spcPct val="100000"/>
              </a:lnSpc>
              <a:spcBef>
                <a:spcPts val="100"/>
              </a:spcBef>
            </a:pPr>
            <a:r>
              <a:rPr spc="-5" dirty="0"/>
              <a:t>Constrains, </a:t>
            </a:r>
            <a:r>
              <a:rPr spc="-10" dirty="0"/>
              <a:t>Drawbacks  </a:t>
            </a:r>
            <a:r>
              <a:rPr spc="-5" dirty="0"/>
              <a:t>and</a:t>
            </a:r>
            <a:r>
              <a:rPr spc="-25" dirty="0"/>
              <a:t> </a:t>
            </a:r>
            <a:r>
              <a:rPr spc="-5" dirty="0"/>
              <a:t>Challenges</a:t>
            </a:r>
            <a:endParaRPr spc="-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057400" y="1156970"/>
            <a:ext cx="8077200" cy="4543425"/>
          </a:xfrm>
          <a:prstGeom prst="rect">
            <a:avLst/>
          </a:prstGeom>
        </p:spPr>
      </p:pic>
      <p:sp>
        <p:nvSpPr>
          <p:cNvPr id="9" name="Text Box 8"/>
          <p:cNvSpPr txBox="1"/>
          <p:nvPr/>
        </p:nvSpPr>
        <p:spPr>
          <a:xfrm>
            <a:off x="1042035" y="6477000"/>
            <a:ext cx="10069830" cy="275590"/>
          </a:xfrm>
          <a:prstGeom prst="rect">
            <a:avLst/>
          </a:prstGeom>
          <a:noFill/>
        </p:spPr>
        <p:txBody>
          <a:bodyPr wrap="square" rtlCol="0">
            <a:spAutoFit/>
          </a:bodyPr>
          <a:p>
            <a:pPr algn="r"/>
            <a:r>
              <a:rPr lang="en-US" altLang="en-US" sz="1200" i="1">
                <a:solidFill>
                  <a:schemeClr val="bg1"/>
                </a:solidFill>
              </a:rPr>
              <a:t>simplilearn.com</a:t>
            </a:r>
            <a:endParaRPr lang="en-US" altLang="en-US" sz="1200" i="1">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8263" y="317852"/>
            <a:ext cx="8291788" cy="1451610"/>
          </a:xfrm>
          <a:prstGeom prst="rect">
            <a:avLst/>
          </a:prstGeom>
        </p:spPr>
        <p:txBody>
          <a:bodyPr vert="horz" wrap="square" lIns="0" tIns="280999" rIns="0" bIns="0" rtlCol="0">
            <a:spAutoFit/>
          </a:bodyPr>
          <a:lstStyle/>
          <a:p>
            <a:pPr marL="283210" marR="3890645">
              <a:lnSpc>
                <a:spcPct val="100000"/>
              </a:lnSpc>
              <a:spcBef>
                <a:spcPts val="2440"/>
              </a:spcBef>
            </a:pPr>
            <a:r>
              <a:rPr sz="2540" b="1" spc="-10" dirty="0">
                <a:solidFill>
                  <a:srgbClr val="FFFFFF"/>
                </a:solidFill>
                <a:latin typeface="Arial" panose="020B0604020202020204"/>
                <a:cs typeface="Arial" panose="020B0604020202020204"/>
              </a:rPr>
              <a:t>The Numbers </a:t>
            </a:r>
            <a:r>
              <a:rPr sz="2540" b="1" spc="-5" dirty="0">
                <a:solidFill>
                  <a:srgbClr val="FFFFFF"/>
                </a:solidFill>
                <a:latin typeface="Arial" panose="020B0604020202020204"/>
                <a:cs typeface="Arial" panose="020B0604020202020204"/>
              </a:rPr>
              <a:t>Speak for  Themselves … well, </a:t>
            </a:r>
            <a:r>
              <a:rPr sz="2540" b="1" spc="-10" dirty="0">
                <a:solidFill>
                  <a:srgbClr val="FFFFFF"/>
                </a:solidFill>
                <a:latin typeface="Arial" panose="020B0604020202020204"/>
                <a:cs typeface="Arial" panose="020B0604020202020204"/>
              </a:rPr>
              <a:t>not</a:t>
            </a:r>
            <a:r>
              <a:rPr sz="2540" b="1" spc="15" dirty="0">
                <a:solidFill>
                  <a:srgbClr val="FFFFFF"/>
                </a:solidFill>
                <a:latin typeface="Arial" panose="020B0604020202020204"/>
                <a:cs typeface="Arial" panose="020B0604020202020204"/>
              </a:rPr>
              <a:t> </a:t>
            </a:r>
            <a:r>
              <a:rPr sz="2540" b="1" spc="-5" dirty="0">
                <a:solidFill>
                  <a:srgbClr val="FFFFFF"/>
                </a:solidFill>
                <a:latin typeface="Arial" panose="020B0604020202020204"/>
                <a:cs typeface="Arial" panose="020B0604020202020204"/>
              </a:rPr>
              <a:t>quite</a:t>
            </a:r>
            <a:endParaRPr sz="2540">
              <a:latin typeface="Arial" panose="020B0604020202020204"/>
              <a:cs typeface="Arial" panose="020B0604020202020204"/>
            </a:endParaRPr>
          </a:p>
        </p:txBody>
      </p:sp>
      <p:sp>
        <p:nvSpPr>
          <p:cNvPr id="3" name="object 3"/>
          <p:cNvSpPr txBox="1"/>
          <p:nvPr/>
        </p:nvSpPr>
        <p:spPr>
          <a:xfrm>
            <a:off x="2325921" y="2513200"/>
            <a:ext cx="3332837" cy="3002280"/>
          </a:xfrm>
          <a:prstGeom prst="rect">
            <a:avLst/>
          </a:prstGeom>
        </p:spPr>
        <p:txBody>
          <a:bodyPr vert="horz" wrap="square" lIns="0" tIns="10940" rIns="0" bIns="0" rtlCol="0">
            <a:spAutoFit/>
          </a:bodyPr>
          <a:lstStyle/>
          <a:p>
            <a:pPr marL="12700" marR="5080">
              <a:lnSpc>
                <a:spcPct val="100000"/>
              </a:lnSpc>
              <a:spcBef>
                <a:spcPts val="95"/>
              </a:spcBef>
            </a:pPr>
            <a:r>
              <a:rPr sz="2540" spc="-10" dirty="0">
                <a:latin typeface="Verdana" panose="020B0604030504040204"/>
                <a:cs typeface="Verdana" panose="020B0604030504040204"/>
              </a:rPr>
              <a:t>Big </a:t>
            </a:r>
            <a:r>
              <a:rPr sz="2540" spc="-5" dirty="0">
                <a:latin typeface="Verdana" panose="020B0604030504040204"/>
                <a:cs typeface="Verdana" panose="020B0604030504040204"/>
              </a:rPr>
              <a:t>Data </a:t>
            </a:r>
            <a:r>
              <a:rPr sz="2540" spc="-10" dirty="0">
                <a:latin typeface="Verdana" panose="020B0604030504040204"/>
                <a:cs typeface="Verdana" panose="020B0604030504040204"/>
              </a:rPr>
              <a:t>are </a:t>
            </a:r>
            <a:r>
              <a:rPr sz="2540" spc="-15" dirty="0">
                <a:latin typeface="Verdana" panose="020B0604030504040204"/>
                <a:cs typeface="Verdana" panose="020B0604030504040204"/>
              </a:rPr>
              <a:t>always  </a:t>
            </a:r>
            <a:r>
              <a:rPr sz="2540" spc="-10" dirty="0">
                <a:latin typeface="Verdana" panose="020B0604030504040204"/>
                <a:cs typeface="Verdana" panose="020B0604030504040204"/>
              </a:rPr>
              <a:t>subjected </a:t>
            </a:r>
            <a:r>
              <a:rPr sz="2540" spc="-5" dirty="0">
                <a:latin typeface="Verdana" panose="020B0604030504040204"/>
                <a:cs typeface="Verdana" panose="020B0604030504040204"/>
              </a:rPr>
              <a:t>to manual  </a:t>
            </a:r>
            <a:r>
              <a:rPr sz="2540" spc="-10" dirty="0">
                <a:latin typeface="Verdana" panose="020B0604030504040204"/>
                <a:cs typeface="Verdana" panose="020B0604030504040204"/>
              </a:rPr>
              <a:t>and human  activities:</a:t>
            </a:r>
            <a:endParaRPr sz="2540">
              <a:latin typeface="Verdana" panose="020B0604030504040204"/>
              <a:cs typeface="Verdana" panose="020B0604030504040204"/>
            </a:endParaRPr>
          </a:p>
          <a:p>
            <a:pPr marL="354965" indent="-342900">
              <a:lnSpc>
                <a:spcPct val="100000"/>
              </a:lnSpc>
              <a:spcBef>
                <a:spcPts val="670"/>
              </a:spcBef>
              <a:buClr>
                <a:srgbClr val="D52B1E"/>
              </a:buClr>
              <a:buFont typeface="Arial" panose="020B0604020202020204"/>
              <a:buChar char="•"/>
              <a:tabLst>
                <a:tab pos="354965" algn="l"/>
                <a:tab pos="355600" algn="l"/>
              </a:tabLst>
            </a:pPr>
            <a:r>
              <a:rPr sz="2540" spc="-10" dirty="0">
                <a:solidFill>
                  <a:srgbClr val="FF0000"/>
                </a:solidFill>
                <a:latin typeface="Verdana" panose="020B0604030504040204"/>
                <a:cs typeface="Verdana" panose="020B0604030504040204"/>
              </a:rPr>
              <a:t>Cleaning</a:t>
            </a:r>
            <a:endParaRPr sz="2540">
              <a:latin typeface="Verdana" panose="020B0604030504040204"/>
              <a:cs typeface="Verdana" panose="020B0604030504040204"/>
            </a:endParaRPr>
          </a:p>
          <a:p>
            <a:pPr marL="354965" indent="-342900">
              <a:lnSpc>
                <a:spcPct val="100000"/>
              </a:lnSpc>
              <a:spcBef>
                <a:spcPts val="675"/>
              </a:spcBef>
              <a:buClr>
                <a:srgbClr val="D52B1E"/>
              </a:buClr>
              <a:buFont typeface="Arial" panose="020B0604020202020204"/>
              <a:buChar char="•"/>
              <a:tabLst>
                <a:tab pos="354965" algn="l"/>
                <a:tab pos="355600" algn="l"/>
              </a:tabLst>
            </a:pPr>
            <a:r>
              <a:rPr sz="2540" spc="-10" dirty="0">
                <a:solidFill>
                  <a:srgbClr val="FF0000"/>
                </a:solidFill>
                <a:latin typeface="Verdana" panose="020B0604030504040204"/>
                <a:cs typeface="Verdana" panose="020B0604030504040204"/>
              </a:rPr>
              <a:t>Navigating</a:t>
            </a:r>
            <a:endParaRPr sz="2540">
              <a:latin typeface="Verdana" panose="020B0604030504040204"/>
              <a:cs typeface="Verdana" panose="020B0604030504040204"/>
            </a:endParaRPr>
          </a:p>
          <a:p>
            <a:pPr marL="354965" indent="-342900">
              <a:lnSpc>
                <a:spcPct val="100000"/>
              </a:lnSpc>
              <a:spcBef>
                <a:spcPts val="670"/>
              </a:spcBef>
              <a:buClr>
                <a:srgbClr val="D52B1E"/>
              </a:buClr>
              <a:buFont typeface="Arial" panose="020B0604020202020204"/>
              <a:buChar char="•"/>
              <a:tabLst>
                <a:tab pos="354965" algn="l"/>
                <a:tab pos="355600" algn="l"/>
              </a:tabLst>
            </a:pPr>
            <a:r>
              <a:rPr sz="2540" spc="-10" dirty="0">
                <a:solidFill>
                  <a:srgbClr val="FF0000"/>
                </a:solidFill>
                <a:latin typeface="Verdana" panose="020B0604030504040204"/>
                <a:cs typeface="Verdana" panose="020B0604030504040204"/>
              </a:rPr>
              <a:t>Coding</a:t>
            </a:r>
            <a:endParaRPr sz="2540">
              <a:latin typeface="Verdana" panose="020B0604030504040204"/>
              <a:cs typeface="Verdana" panose="020B0604030504040204"/>
            </a:endParaRPr>
          </a:p>
        </p:txBody>
      </p:sp>
      <p:sp>
        <p:nvSpPr>
          <p:cNvPr id="4" name="object 4"/>
          <p:cNvSpPr/>
          <p:nvPr/>
        </p:nvSpPr>
        <p:spPr>
          <a:xfrm>
            <a:off x="6995795" y="1976120"/>
            <a:ext cx="4171315" cy="4076700"/>
          </a:xfrm>
          <a:prstGeom prst="rect">
            <a:avLst/>
          </a:prstGeom>
          <a:blipFill>
            <a:blip r:embed="rId1" cstate="print"/>
            <a:stretch>
              <a:fillRect/>
            </a:stretch>
          </a:blipFill>
        </p:spPr>
        <p:txBody>
          <a:bodyPr wrap="square" lIns="0" tIns="0" rIns="0" bIns="0" rtlCol="0"/>
          <a:lstStyle/>
          <a:p>
            <a:endParaRPr sz="100"/>
          </a:p>
        </p:txBody>
      </p:sp>
      <p:sp>
        <p:nvSpPr>
          <p:cNvPr id="6"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solidFill>
                  <a:srgbClr val="0070C0"/>
                </a:solidFill>
                <a:sym typeface="+mn-ea"/>
              </a:rPr>
              <a:t>The Numbers Speak for</a:t>
            </a:r>
            <a:endParaRPr lang="en-US">
              <a:solidFill>
                <a:srgbClr val="0070C0"/>
              </a:solidFill>
            </a:endParaRPr>
          </a:p>
          <a:p>
            <a:pPr algn="l"/>
            <a:r>
              <a:rPr lang="en-US">
                <a:solidFill>
                  <a:srgbClr val="0070C0"/>
                </a:solidFill>
                <a:sym typeface="+mn-ea"/>
              </a:rPr>
              <a:t>Themselves ... well, not quite</a:t>
            </a:r>
            <a:endParaRPr lang="en-US" altLang="en-US">
              <a:solidFill>
                <a:srgbClr val="0070C0"/>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3712" y="592778"/>
            <a:ext cx="1384268" cy="400685"/>
          </a:xfrm>
          <a:prstGeom prst="rect">
            <a:avLst/>
          </a:prstGeom>
        </p:spPr>
        <p:txBody>
          <a:bodyPr vert="horz" wrap="square" lIns="0" tIns="10940" rIns="0" bIns="0" rtlCol="0">
            <a:spAutoFit/>
          </a:bodyPr>
          <a:lstStyle/>
          <a:p>
            <a:pPr marL="12700">
              <a:lnSpc>
                <a:spcPct val="100000"/>
              </a:lnSpc>
              <a:spcBef>
                <a:spcPts val="95"/>
              </a:spcBef>
            </a:pPr>
            <a:r>
              <a:rPr sz="2540" b="1" spc="-10" dirty="0">
                <a:solidFill>
                  <a:srgbClr val="FFFFFF"/>
                </a:solidFill>
                <a:latin typeface="Arial" panose="020B0604020202020204"/>
                <a:cs typeface="Arial" panose="020B0604020202020204"/>
              </a:rPr>
              <a:t>Cle</a:t>
            </a:r>
            <a:r>
              <a:rPr sz="2540" b="1" spc="5" dirty="0">
                <a:solidFill>
                  <a:srgbClr val="FFFFFF"/>
                </a:solidFill>
                <a:latin typeface="Arial" panose="020B0604020202020204"/>
                <a:cs typeface="Arial" panose="020B0604020202020204"/>
              </a:rPr>
              <a:t>a</a:t>
            </a:r>
            <a:r>
              <a:rPr sz="2540" b="1" spc="-5" dirty="0">
                <a:solidFill>
                  <a:srgbClr val="FFFFFF"/>
                </a:solidFill>
                <a:latin typeface="Arial" panose="020B0604020202020204"/>
                <a:cs typeface="Arial" panose="020B0604020202020204"/>
              </a:rPr>
              <a:t>ning</a:t>
            </a:r>
            <a:endParaRPr sz="2540">
              <a:latin typeface="Arial" panose="020B0604020202020204"/>
              <a:cs typeface="Arial" panose="020B0604020202020204"/>
            </a:endParaRPr>
          </a:p>
        </p:txBody>
      </p:sp>
      <p:sp>
        <p:nvSpPr>
          <p:cNvPr id="3" name="object 3"/>
          <p:cNvSpPr txBox="1"/>
          <p:nvPr/>
        </p:nvSpPr>
        <p:spPr>
          <a:xfrm>
            <a:off x="1228512" y="1797555"/>
            <a:ext cx="3234948" cy="1962785"/>
          </a:xfrm>
          <a:prstGeom prst="rect">
            <a:avLst/>
          </a:prstGeom>
        </p:spPr>
        <p:txBody>
          <a:bodyPr vert="horz" wrap="square" lIns="0" tIns="10940" rIns="0" bIns="0" rtlCol="0">
            <a:spAutoFit/>
          </a:bodyPr>
          <a:lstStyle/>
          <a:p>
            <a:pPr marL="12700" marR="5080">
              <a:lnSpc>
                <a:spcPct val="100000"/>
              </a:lnSpc>
              <a:spcBef>
                <a:spcPts val="95"/>
              </a:spcBef>
            </a:pPr>
            <a:r>
              <a:rPr sz="2540" spc="-15" dirty="0">
                <a:latin typeface="Verdana" panose="020B0604030504040204"/>
                <a:cs typeface="Verdana" panose="020B0604030504040204"/>
              </a:rPr>
              <a:t>Many </a:t>
            </a:r>
            <a:r>
              <a:rPr sz="2540" spc="-5" dirty="0">
                <a:latin typeface="Verdana" panose="020B0604030504040204"/>
                <a:cs typeface="Verdana" panose="020B0604030504040204"/>
              </a:rPr>
              <a:t>of </a:t>
            </a:r>
            <a:r>
              <a:rPr sz="2540" spc="-10" dirty="0">
                <a:latin typeface="Verdana" panose="020B0604030504040204"/>
                <a:cs typeface="Verdana" panose="020B0604030504040204"/>
              </a:rPr>
              <a:t>digital data  are </a:t>
            </a:r>
            <a:r>
              <a:rPr sz="2540" spc="-5" dirty="0">
                <a:latin typeface="Verdana" panose="020B0604030504040204"/>
                <a:cs typeface="Verdana" panose="020B0604030504040204"/>
              </a:rPr>
              <a:t>produced </a:t>
            </a:r>
            <a:r>
              <a:rPr sz="2540" spc="-10" dirty="0">
                <a:latin typeface="Verdana" panose="020B0604030504040204"/>
                <a:cs typeface="Verdana" panose="020B0604030504040204"/>
              </a:rPr>
              <a:t>by  </a:t>
            </a:r>
            <a:r>
              <a:rPr sz="2540" spc="-5" dirty="0">
                <a:solidFill>
                  <a:srgbClr val="FF0000"/>
                </a:solidFill>
                <a:latin typeface="Verdana" panose="020B0604030504040204"/>
                <a:cs typeface="Verdana" panose="020B0604030504040204"/>
              </a:rPr>
              <a:t>Bots</a:t>
            </a:r>
            <a:r>
              <a:rPr sz="2540" spc="-5" dirty="0">
                <a:latin typeface="Verdana" panose="020B0604030504040204"/>
                <a:cs typeface="Verdana" panose="020B0604030504040204"/>
              </a:rPr>
              <a:t>. </a:t>
            </a:r>
            <a:r>
              <a:rPr sz="2540" spc="-10" dirty="0">
                <a:latin typeface="Verdana" panose="020B0604030504040204"/>
                <a:cs typeface="Verdana" panose="020B0604030504040204"/>
              </a:rPr>
              <a:t>Usually </a:t>
            </a:r>
            <a:r>
              <a:rPr sz="2540" spc="-15" dirty="0">
                <a:latin typeface="Verdana" panose="020B0604030504040204"/>
                <a:cs typeface="Verdana" panose="020B0604030504040204"/>
              </a:rPr>
              <a:t>you  </a:t>
            </a:r>
            <a:r>
              <a:rPr sz="2540" spc="-20" dirty="0">
                <a:latin typeface="Verdana" panose="020B0604030504040204"/>
                <a:cs typeface="Verdana" panose="020B0604030504040204"/>
              </a:rPr>
              <a:t>have </a:t>
            </a:r>
            <a:r>
              <a:rPr sz="2540" spc="-5" dirty="0">
                <a:latin typeface="Verdana" panose="020B0604030504040204"/>
                <a:cs typeface="Verdana" panose="020B0604030504040204"/>
              </a:rPr>
              <a:t>to </a:t>
            </a:r>
            <a:r>
              <a:rPr sz="2540" spc="-10" dirty="0">
                <a:latin typeface="Verdana" panose="020B0604030504040204"/>
                <a:cs typeface="Verdana" panose="020B0604030504040204"/>
              </a:rPr>
              <a:t>clean them  </a:t>
            </a:r>
            <a:r>
              <a:rPr sz="2540" spc="-5" dirty="0">
                <a:latin typeface="Verdana" panose="020B0604030504040204"/>
                <a:cs typeface="Verdana" panose="020B0604030504040204"/>
              </a:rPr>
              <a:t>from </a:t>
            </a:r>
            <a:r>
              <a:rPr sz="2540" spc="-15" dirty="0">
                <a:latin typeface="Verdana" panose="020B0604030504040204"/>
                <a:cs typeface="Verdana" panose="020B0604030504040204"/>
              </a:rPr>
              <a:t>your </a:t>
            </a:r>
            <a:r>
              <a:rPr sz="2540" spc="-10" dirty="0">
                <a:latin typeface="Verdana" panose="020B0604030504040204"/>
                <a:cs typeface="Verdana" panose="020B0604030504040204"/>
              </a:rPr>
              <a:t>data</a:t>
            </a:r>
            <a:r>
              <a:rPr sz="2540" spc="60" dirty="0">
                <a:latin typeface="Verdana" panose="020B0604030504040204"/>
                <a:cs typeface="Verdana" panose="020B0604030504040204"/>
              </a:rPr>
              <a:t> </a:t>
            </a:r>
            <a:r>
              <a:rPr sz="2540" spc="-5" dirty="0">
                <a:latin typeface="Verdana" panose="020B0604030504040204"/>
                <a:cs typeface="Verdana" panose="020B0604030504040204"/>
              </a:rPr>
              <a:t>set</a:t>
            </a:r>
            <a:endParaRPr sz="2540">
              <a:latin typeface="Verdana" panose="020B0604030504040204"/>
              <a:cs typeface="Verdana" panose="020B0604030504040204"/>
            </a:endParaRPr>
          </a:p>
        </p:txBody>
      </p:sp>
      <p:pic>
        <p:nvPicPr>
          <p:cNvPr id="5" name="Picture 4"/>
          <p:cNvPicPr>
            <a:picLocks noChangeAspect="1"/>
          </p:cNvPicPr>
          <p:nvPr/>
        </p:nvPicPr>
        <p:blipFill>
          <a:blip r:embed="rId1"/>
          <a:stretch>
            <a:fillRect/>
          </a:stretch>
        </p:blipFill>
        <p:spPr>
          <a:xfrm>
            <a:off x="1417320" y="4089400"/>
            <a:ext cx="2857500" cy="1600200"/>
          </a:xfrm>
          <a:prstGeom prst="rect">
            <a:avLst/>
          </a:prstGeom>
        </p:spPr>
      </p:pic>
      <p:pic>
        <p:nvPicPr>
          <p:cNvPr id="6" name="Picture 5"/>
          <p:cNvPicPr>
            <a:picLocks noChangeAspect="1"/>
          </p:cNvPicPr>
          <p:nvPr/>
        </p:nvPicPr>
        <p:blipFill>
          <a:blip r:embed="rId2"/>
          <a:stretch>
            <a:fillRect/>
          </a:stretch>
        </p:blipFill>
        <p:spPr>
          <a:xfrm>
            <a:off x="5661025" y="274955"/>
            <a:ext cx="5177155" cy="3219450"/>
          </a:xfrm>
          <a:prstGeom prst="rect">
            <a:avLst/>
          </a:prstGeom>
        </p:spPr>
      </p:pic>
      <p:sp>
        <p:nvSpPr>
          <p:cNvPr id="7"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Cleaning</a:t>
            </a:r>
            <a:endParaRPr lang="en-US" altLang="en-US">
              <a:solidFill>
                <a:srgbClr val="0070C0"/>
              </a:solidFill>
              <a:sym typeface="+mn-ea"/>
            </a:endParaRPr>
          </a:p>
        </p:txBody>
      </p:sp>
      <p:pic>
        <p:nvPicPr>
          <p:cNvPr id="4" name="Picture 3"/>
          <p:cNvPicPr>
            <a:picLocks noChangeAspect="1"/>
          </p:cNvPicPr>
          <p:nvPr/>
        </p:nvPicPr>
        <p:blipFill>
          <a:blip r:embed="rId3"/>
          <a:stretch>
            <a:fillRect/>
          </a:stretch>
        </p:blipFill>
        <p:spPr>
          <a:xfrm>
            <a:off x="5661025" y="3608705"/>
            <a:ext cx="5177155" cy="28060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93712" y="592778"/>
            <a:ext cx="1671602" cy="400685"/>
          </a:xfrm>
          <a:prstGeom prst="rect">
            <a:avLst/>
          </a:prstGeom>
        </p:spPr>
        <p:txBody>
          <a:bodyPr vert="horz" wrap="square" lIns="0" tIns="10940" rIns="0" bIns="0" rtlCol="0">
            <a:spAutoFit/>
          </a:bodyPr>
          <a:lstStyle/>
          <a:p>
            <a:pPr marL="12700">
              <a:lnSpc>
                <a:spcPct val="100000"/>
              </a:lnSpc>
              <a:spcBef>
                <a:spcPts val="95"/>
              </a:spcBef>
            </a:pPr>
            <a:r>
              <a:rPr sz="2540" b="1" spc="-5" dirty="0">
                <a:solidFill>
                  <a:srgbClr val="FFFFFF"/>
                </a:solidFill>
                <a:latin typeface="Arial" panose="020B0604020202020204"/>
                <a:cs typeface="Arial" panose="020B0604020202020204"/>
              </a:rPr>
              <a:t>Navigating</a:t>
            </a:r>
            <a:endParaRPr sz="2540">
              <a:latin typeface="Arial" panose="020B0604020202020204"/>
              <a:cs typeface="Arial" panose="020B0604020202020204"/>
            </a:endParaRPr>
          </a:p>
        </p:txBody>
      </p:sp>
      <p:sp>
        <p:nvSpPr>
          <p:cNvPr id="4" name="object 4"/>
          <p:cNvSpPr/>
          <p:nvPr/>
        </p:nvSpPr>
        <p:spPr>
          <a:xfrm>
            <a:off x="5726430" y="1761490"/>
            <a:ext cx="5951220" cy="3898265"/>
          </a:xfrm>
          <a:prstGeom prst="rect">
            <a:avLst/>
          </a:prstGeom>
          <a:blipFill>
            <a:blip r:embed="rId1" cstate="print"/>
            <a:stretch>
              <a:fillRect/>
            </a:stretch>
          </a:blipFill>
        </p:spPr>
        <p:txBody>
          <a:bodyPr wrap="square" lIns="0" tIns="0" rIns="0" bIns="0" rtlCol="0"/>
          <a:lstStyle/>
          <a:p>
            <a:endParaRPr sz="100"/>
          </a:p>
        </p:txBody>
      </p:sp>
      <p:sp>
        <p:nvSpPr>
          <p:cNvPr id="6"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Navigating</a:t>
            </a:r>
            <a:endParaRPr lang="en-US" altLang="en-US">
              <a:solidFill>
                <a:srgbClr val="0070C0"/>
              </a:solidFill>
              <a:sym typeface="+mn-ea"/>
            </a:endParaRPr>
          </a:p>
        </p:txBody>
      </p:sp>
      <p:pic>
        <p:nvPicPr>
          <p:cNvPr id="5" name="Picture 4"/>
          <p:cNvPicPr>
            <a:picLocks noChangeAspect="1"/>
          </p:cNvPicPr>
          <p:nvPr/>
        </p:nvPicPr>
        <p:blipFill>
          <a:blip r:embed="rId2"/>
          <a:stretch>
            <a:fillRect/>
          </a:stretch>
        </p:blipFill>
        <p:spPr>
          <a:xfrm>
            <a:off x="952500" y="1761490"/>
            <a:ext cx="4525645" cy="41249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p:cNvPicPr>
            <a:picLocks noChangeAspect="1"/>
          </p:cNvPicPr>
          <p:nvPr/>
        </p:nvPicPr>
        <p:blipFill>
          <a:blip r:embed="rId1"/>
          <a:stretch>
            <a:fillRect/>
          </a:stretch>
        </p:blipFill>
        <p:spPr>
          <a:xfrm>
            <a:off x="457835" y="1685925"/>
            <a:ext cx="3303270" cy="3667125"/>
          </a:xfrm>
          <a:prstGeom prst="rect">
            <a:avLst/>
          </a:prstGeom>
        </p:spPr>
      </p:pic>
      <p:sp>
        <p:nvSpPr>
          <p:cNvPr id="2" name="Title 1"/>
          <p:cNvSpPr>
            <a:spLocks noGrp="1"/>
          </p:cNvSpPr>
          <p:nvPr>
            <p:ph type="title"/>
          </p:nvPr>
        </p:nvSpPr>
        <p:spPr/>
        <p:txBody>
          <a:bodyPr/>
          <a:p>
            <a:r>
              <a:rPr lang="en-US" altLang="en-US">
                <a:solidFill>
                  <a:srgbClr val="0070C0"/>
                </a:solidFill>
              </a:rPr>
              <a:t>Mixed sources - COVID devices in Vietnam</a:t>
            </a:r>
            <a:endParaRPr lang="en-US" altLang="en-US"/>
          </a:p>
        </p:txBody>
      </p:sp>
      <p:sp>
        <p:nvSpPr>
          <p:cNvPr id="6" name="Text Box 5"/>
          <p:cNvSpPr txBox="1"/>
          <p:nvPr/>
        </p:nvSpPr>
        <p:spPr>
          <a:xfrm>
            <a:off x="9540875" y="1179195"/>
            <a:ext cx="1833880" cy="368300"/>
          </a:xfrm>
          <a:prstGeom prst="rect">
            <a:avLst/>
          </a:prstGeom>
          <a:noFill/>
        </p:spPr>
        <p:txBody>
          <a:bodyPr wrap="none" rtlCol="0" anchor="t">
            <a:spAutoFit/>
          </a:bodyPr>
          <a:p>
            <a:r>
              <a:rPr lang="en-US" altLang="en-US">
                <a:solidFill>
                  <a:srgbClr val="0070C0"/>
                </a:solidFill>
                <a:sym typeface="+mn-ea"/>
              </a:rPr>
              <a:t>Google, surveys</a:t>
            </a:r>
            <a:endParaRPr lang="en-US" altLang="en-US">
              <a:solidFill>
                <a:srgbClr val="0070C0"/>
              </a:solidFill>
              <a:sym typeface="+mn-ea"/>
            </a:endParaRPr>
          </a:p>
        </p:txBody>
      </p:sp>
      <p:pic>
        <p:nvPicPr>
          <p:cNvPr id="4" name="Picture 3"/>
          <p:cNvPicPr>
            <a:picLocks noChangeAspect="1"/>
          </p:cNvPicPr>
          <p:nvPr/>
        </p:nvPicPr>
        <p:blipFill>
          <a:blip r:embed="rId2"/>
          <a:stretch>
            <a:fillRect/>
          </a:stretch>
        </p:blipFill>
        <p:spPr>
          <a:xfrm>
            <a:off x="4157345" y="1735455"/>
            <a:ext cx="3877310" cy="3667125"/>
          </a:xfrm>
          <a:prstGeom prst="rect">
            <a:avLst/>
          </a:prstGeom>
        </p:spPr>
      </p:pic>
      <p:pic>
        <p:nvPicPr>
          <p:cNvPr id="10" name="Picture 9"/>
          <p:cNvPicPr>
            <a:picLocks noChangeAspect="1"/>
          </p:cNvPicPr>
          <p:nvPr/>
        </p:nvPicPr>
        <p:blipFill>
          <a:blip r:embed="rId3"/>
          <a:stretch>
            <a:fillRect/>
          </a:stretch>
        </p:blipFill>
        <p:spPr>
          <a:xfrm>
            <a:off x="8728710" y="1735455"/>
            <a:ext cx="2488565" cy="3568700"/>
          </a:xfrm>
          <a:prstGeom prst="rect">
            <a:avLst/>
          </a:prstGeom>
        </p:spPr>
      </p:pic>
      <p:pic>
        <p:nvPicPr>
          <p:cNvPr id="3" name="Picture 2"/>
          <p:cNvPicPr>
            <a:picLocks noChangeAspect="1"/>
          </p:cNvPicPr>
          <p:nvPr/>
        </p:nvPicPr>
        <p:blipFill>
          <a:blip r:embed="rId4"/>
          <a:stretch>
            <a:fillRect/>
          </a:stretch>
        </p:blipFill>
        <p:spPr>
          <a:xfrm>
            <a:off x="4384675" y="3269615"/>
            <a:ext cx="3423285" cy="2313305"/>
          </a:xfrm>
          <a:prstGeom prst="rect">
            <a:avLst/>
          </a:prstGeom>
        </p:spPr>
      </p:pic>
      <p:sp>
        <p:nvSpPr>
          <p:cNvPr id="7" name="Text Box 6"/>
          <p:cNvSpPr txBox="1"/>
          <p:nvPr/>
        </p:nvSpPr>
        <p:spPr>
          <a:xfrm>
            <a:off x="724535" y="5782310"/>
            <a:ext cx="2769235" cy="368300"/>
          </a:xfrm>
          <a:prstGeom prst="rect">
            <a:avLst/>
          </a:prstGeom>
          <a:noFill/>
        </p:spPr>
        <p:txBody>
          <a:bodyPr wrap="square" rtlCol="0" anchor="t">
            <a:spAutoFit/>
          </a:bodyPr>
          <a:p>
            <a:pPr algn="ctr"/>
            <a:r>
              <a:rPr lang="en-US" altLang="en-US" i="1">
                <a:solidFill>
                  <a:srgbClr val="FF6600"/>
                </a:solidFill>
              </a:rPr>
              <a:t>Which search engine?</a:t>
            </a:r>
            <a:endParaRPr lang="en-US" altLang="en-US" i="1">
              <a:solidFill>
                <a:srgbClr val="FF6600"/>
              </a:solidFill>
            </a:endParaRPr>
          </a:p>
        </p:txBody>
      </p:sp>
      <p:sp>
        <p:nvSpPr>
          <p:cNvPr id="8" name="Text Box 7"/>
          <p:cNvSpPr txBox="1"/>
          <p:nvPr/>
        </p:nvSpPr>
        <p:spPr>
          <a:xfrm>
            <a:off x="4711700" y="5782310"/>
            <a:ext cx="2769235" cy="368300"/>
          </a:xfrm>
          <a:prstGeom prst="rect">
            <a:avLst/>
          </a:prstGeom>
          <a:noFill/>
        </p:spPr>
        <p:txBody>
          <a:bodyPr wrap="square" rtlCol="0" anchor="t">
            <a:spAutoFit/>
          </a:bodyPr>
          <a:p>
            <a:pPr algn="ctr"/>
            <a:r>
              <a:rPr lang="en-US" altLang="en-US" i="1">
                <a:solidFill>
                  <a:srgbClr val="FF6600"/>
                </a:solidFill>
              </a:rPr>
              <a:t>Which newspapers?</a:t>
            </a:r>
            <a:endParaRPr lang="en-US" altLang="en-US" i="1">
              <a:solidFill>
                <a:srgbClr val="FF6600"/>
              </a:solidFill>
            </a:endParaRPr>
          </a:p>
        </p:txBody>
      </p:sp>
      <p:sp>
        <p:nvSpPr>
          <p:cNvPr id="11" name="Text Box 10"/>
          <p:cNvSpPr txBox="1"/>
          <p:nvPr/>
        </p:nvSpPr>
        <p:spPr>
          <a:xfrm>
            <a:off x="8159115" y="5505450"/>
            <a:ext cx="3627755" cy="922020"/>
          </a:xfrm>
          <a:prstGeom prst="rect">
            <a:avLst/>
          </a:prstGeom>
          <a:noFill/>
        </p:spPr>
        <p:txBody>
          <a:bodyPr wrap="square" rtlCol="0" anchor="t">
            <a:spAutoFit/>
          </a:bodyPr>
          <a:p>
            <a:pPr algn="ctr"/>
            <a:r>
              <a:rPr lang="en-US" altLang="en-US" i="1">
                <a:solidFill>
                  <a:srgbClr val="FF6600"/>
                </a:solidFill>
              </a:rPr>
              <a:t>Which survey platforms?</a:t>
            </a:r>
            <a:endParaRPr lang="en-US" altLang="en-US" i="1">
              <a:solidFill>
                <a:srgbClr val="FF6600"/>
              </a:solidFill>
            </a:endParaRPr>
          </a:p>
          <a:p>
            <a:pPr algn="ctr"/>
            <a:r>
              <a:rPr lang="en-US" altLang="en-US" i="1">
                <a:solidFill>
                  <a:srgbClr val="FF6600"/>
                </a:solidFill>
              </a:rPr>
              <a:t>Which universities  or organizations?</a:t>
            </a:r>
            <a:endParaRPr lang="en-US" altLang="en-US" i="1">
              <a:solidFill>
                <a:srgbClr val="FF6600"/>
              </a:solidFill>
            </a:endParaRPr>
          </a:p>
        </p:txBody>
      </p:sp>
      <p:sp>
        <p:nvSpPr>
          <p:cNvPr id="12" name="Text Box 11"/>
          <p:cNvSpPr txBox="1"/>
          <p:nvPr/>
        </p:nvSpPr>
        <p:spPr>
          <a:xfrm>
            <a:off x="9799320" y="6492875"/>
            <a:ext cx="1316355" cy="275590"/>
          </a:xfrm>
          <a:prstGeom prst="rect">
            <a:avLst/>
          </a:prstGeom>
          <a:noFill/>
        </p:spPr>
        <p:txBody>
          <a:bodyPr wrap="none" rtlCol="0" anchor="t">
            <a:spAutoFit/>
          </a:bodyPr>
          <a:p>
            <a:r>
              <a:rPr lang="en-US" altLang="en-US" sz="1200" i="1">
                <a:solidFill>
                  <a:schemeClr val="bg1"/>
                </a:solidFill>
                <a:sym typeface="+mn-ea"/>
              </a:rPr>
              <a:t>Cao</a:t>
            </a:r>
            <a:r>
              <a:rPr lang="en-US" sz="1200" i="1">
                <a:solidFill>
                  <a:schemeClr val="bg1"/>
                </a:solidFill>
                <a:sym typeface="+mn-ea"/>
              </a:rPr>
              <a:t> 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4326890" y="1983105"/>
            <a:ext cx="7073900" cy="3851275"/>
          </a:xfrm>
          <a:prstGeom prst="rect">
            <a:avLst/>
          </a:prstGeom>
        </p:spPr>
      </p:pic>
      <p:sp>
        <p:nvSpPr>
          <p:cNvPr id="6" name="Title 5"/>
          <p:cNvSpPr>
            <a:spLocks noGrp="1"/>
          </p:cNvSpPr>
          <p:nvPr>
            <p:ph type="title"/>
          </p:nvPr>
        </p:nvSpPr>
        <p:spPr/>
        <p:txBody>
          <a:bodyPr/>
          <a:p>
            <a:r>
              <a:rPr lang="en-US" altLang="en-US">
                <a:solidFill>
                  <a:srgbClr val="0070C0"/>
                </a:solidFill>
              </a:rPr>
              <a:t>Articles in Vietnamese about coronavirus</a:t>
            </a:r>
            <a:endParaRPr lang="en-US" altLang="en-US"/>
          </a:p>
        </p:txBody>
      </p:sp>
      <p:pic>
        <p:nvPicPr>
          <p:cNvPr id="7" name="Picture 6"/>
          <p:cNvPicPr>
            <a:picLocks noChangeAspect="1"/>
          </p:cNvPicPr>
          <p:nvPr/>
        </p:nvPicPr>
        <p:blipFill>
          <a:blip r:embed="rId2"/>
          <a:stretch>
            <a:fillRect/>
          </a:stretch>
        </p:blipFill>
        <p:spPr>
          <a:xfrm>
            <a:off x="325755" y="2733675"/>
            <a:ext cx="4273550" cy="1943100"/>
          </a:xfrm>
          <a:prstGeom prst="rect">
            <a:avLst/>
          </a:prstGeom>
        </p:spPr>
      </p:pic>
      <p:sp>
        <p:nvSpPr>
          <p:cNvPr id="8" name="Rounded Rectangle 7"/>
          <p:cNvSpPr/>
          <p:nvPr/>
        </p:nvSpPr>
        <p:spPr>
          <a:xfrm>
            <a:off x="175260" y="2543175"/>
            <a:ext cx="4248785" cy="2314575"/>
          </a:xfrm>
          <a:prstGeom prst="roundRect">
            <a:avLst/>
          </a:prstGeom>
          <a:noFill/>
          <a:ln w="28575" cmpd="sng">
            <a:solidFill>
              <a:schemeClr val="accent1">
                <a:shade val="50000"/>
              </a:schemeClr>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13" name="Text Box 12"/>
          <p:cNvSpPr txBox="1"/>
          <p:nvPr/>
        </p:nvSpPr>
        <p:spPr>
          <a:xfrm>
            <a:off x="270510" y="5066665"/>
            <a:ext cx="4384040" cy="645160"/>
          </a:xfrm>
          <a:prstGeom prst="rect">
            <a:avLst/>
          </a:prstGeom>
          <a:noFill/>
        </p:spPr>
        <p:txBody>
          <a:bodyPr wrap="square" rtlCol="0" anchor="t">
            <a:spAutoFit/>
          </a:bodyPr>
          <a:p>
            <a:pPr algn="ctr"/>
            <a:r>
              <a:rPr lang="en-US" altLang="en-US">
                <a:solidFill>
                  <a:srgbClr val="0070C0"/>
                </a:solidFill>
              </a:rPr>
              <a:t>A computer program to </a:t>
            </a:r>
            <a:r>
              <a:rPr lang="en-US" altLang="en-US" b="1">
                <a:solidFill>
                  <a:srgbClr val="FF6600"/>
                </a:solidFill>
              </a:rPr>
              <a:t>automatically</a:t>
            </a:r>
            <a:r>
              <a:rPr lang="en-US" altLang="en-US">
                <a:solidFill>
                  <a:srgbClr val="0070C0"/>
                </a:solidFill>
              </a:rPr>
              <a:t> collect data from major newspapers</a:t>
            </a:r>
            <a:endParaRPr lang="en-US" altLang="en-US">
              <a:solidFill>
                <a:srgbClr val="0070C0"/>
              </a:solidFill>
            </a:endParaRPr>
          </a:p>
        </p:txBody>
      </p:sp>
      <p:sp>
        <p:nvSpPr>
          <p:cNvPr id="9" name="Text Box 8"/>
          <p:cNvSpPr txBox="1"/>
          <p:nvPr/>
        </p:nvSpPr>
        <p:spPr>
          <a:xfrm>
            <a:off x="9925050" y="6492875"/>
            <a:ext cx="1206500" cy="275590"/>
          </a:xfrm>
          <a:prstGeom prst="rect">
            <a:avLst/>
          </a:prstGeom>
          <a:noFill/>
        </p:spPr>
        <p:txBody>
          <a:bodyPr wrap="none" rtlCol="0" anchor="t">
            <a:spAutoFit/>
          </a:bodyPr>
          <a:p>
            <a:r>
              <a:rPr lang="en-US" altLang="en-US" sz="1200" i="1">
                <a:solidFill>
                  <a:schemeClr val="bg1"/>
                </a:solidFill>
                <a:sym typeface="+mn-ea"/>
              </a:rPr>
              <a:t>La </a:t>
            </a:r>
            <a:r>
              <a:rPr lang="en-US" sz="1200" i="1">
                <a:solidFill>
                  <a:schemeClr val="bg1"/>
                </a:solidFill>
                <a:sym typeface="+mn-ea"/>
              </a:rPr>
              <a:t>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
        <p:nvSpPr>
          <p:cNvPr id="2" name="Oval 1"/>
          <p:cNvSpPr/>
          <p:nvPr/>
        </p:nvSpPr>
        <p:spPr>
          <a:xfrm>
            <a:off x="9779000" y="2162175"/>
            <a:ext cx="1666875" cy="2914650"/>
          </a:xfrm>
          <a:prstGeom prst="ellipse">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3" name="Text Box 2"/>
          <p:cNvSpPr txBox="1"/>
          <p:nvPr/>
        </p:nvSpPr>
        <p:spPr>
          <a:xfrm>
            <a:off x="9227820" y="5205095"/>
            <a:ext cx="2769235" cy="645160"/>
          </a:xfrm>
          <a:prstGeom prst="rect">
            <a:avLst/>
          </a:prstGeom>
          <a:noFill/>
        </p:spPr>
        <p:txBody>
          <a:bodyPr wrap="square" rtlCol="0" anchor="t">
            <a:spAutoFit/>
          </a:bodyPr>
          <a:p>
            <a:pPr algn="ctr"/>
            <a:r>
              <a:rPr lang="en-US" altLang="en-US" i="1">
                <a:solidFill>
                  <a:srgbClr val="FF6600"/>
                </a:solidFill>
              </a:rPr>
              <a:t>Which</a:t>
            </a:r>
            <a:endParaRPr lang="en-US" altLang="en-US" i="1">
              <a:solidFill>
                <a:srgbClr val="FF6600"/>
              </a:solidFill>
            </a:endParaRPr>
          </a:p>
          <a:p>
            <a:pPr algn="ctr"/>
            <a:r>
              <a:rPr lang="en-US" altLang="en-US" i="1">
                <a:solidFill>
                  <a:srgbClr val="FF6600"/>
                </a:solidFill>
              </a:rPr>
              <a:t>newspapers?</a:t>
            </a:r>
            <a:endParaRPr lang="en-US" altLang="en-US" i="1">
              <a:solidFill>
                <a:srgbClr val="FF66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8263" y="317852"/>
            <a:ext cx="8291788" cy="670560"/>
          </a:xfrm>
          <a:prstGeom prst="rect">
            <a:avLst/>
          </a:prstGeom>
        </p:spPr>
        <p:txBody>
          <a:bodyPr vert="horz" wrap="square" lIns="0" tIns="280999" rIns="0" bIns="0" rtlCol="0">
            <a:spAutoFit/>
          </a:bodyPr>
          <a:lstStyle/>
          <a:p>
            <a:pPr marL="283210">
              <a:lnSpc>
                <a:spcPct val="100000"/>
              </a:lnSpc>
              <a:spcBef>
                <a:spcPts val="2440"/>
              </a:spcBef>
            </a:pPr>
            <a:r>
              <a:rPr sz="2540" b="1" spc="-5" dirty="0">
                <a:solidFill>
                  <a:srgbClr val="FFFFFF"/>
                </a:solidFill>
                <a:latin typeface="Arial" panose="020B0604020202020204"/>
                <a:cs typeface="Arial" panose="020B0604020202020204"/>
              </a:rPr>
              <a:t>Coding</a:t>
            </a:r>
            <a:endParaRPr sz="2540">
              <a:latin typeface="Arial" panose="020B0604020202020204"/>
              <a:cs typeface="Arial" panose="020B0604020202020204"/>
            </a:endParaRPr>
          </a:p>
        </p:txBody>
      </p:sp>
      <p:sp>
        <p:nvSpPr>
          <p:cNvPr id="3" name="object 3"/>
          <p:cNvSpPr txBox="1"/>
          <p:nvPr/>
        </p:nvSpPr>
        <p:spPr>
          <a:xfrm>
            <a:off x="2193792" y="1552075"/>
            <a:ext cx="3048384" cy="681990"/>
          </a:xfrm>
          <a:prstGeom prst="rect">
            <a:avLst/>
          </a:prstGeom>
        </p:spPr>
        <p:txBody>
          <a:bodyPr vert="horz" wrap="square" lIns="0" tIns="11516" rIns="0" bIns="0" rtlCol="0">
            <a:spAutoFit/>
          </a:bodyPr>
          <a:lstStyle/>
          <a:p>
            <a:pPr marL="12700" marR="5080">
              <a:lnSpc>
                <a:spcPct val="100000"/>
              </a:lnSpc>
              <a:spcBef>
                <a:spcPts val="100"/>
              </a:spcBef>
            </a:pPr>
            <a:r>
              <a:rPr sz="2175" i="1" spc="-5" dirty="0">
                <a:cs typeface="Arial" panose="020B0604020202020204" pitchFamily="34" charset="0"/>
              </a:rPr>
              <a:t>How </a:t>
            </a:r>
            <a:r>
              <a:rPr sz="2175" i="1" dirty="0">
                <a:cs typeface="Arial" panose="020B0604020202020204" pitchFamily="34" charset="0"/>
              </a:rPr>
              <a:t>to </a:t>
            </a:r>
            <a:r>
              <a:rPr sz="2175" i="1" spc="-5" dirty="0">
                <a:cs typeface="Arial" panose="020B0604020202020204" pitchFamily="34" charset="0"/>
              </a:rPr>
              <a:t>code </a:t>
            </a:r>
            <a:r>
              <a:rPr sz="2175" i="1" dirty="0">
                <a:cs typeface="Arial" panose="020B0604020202020204" pitchFamily="34" charset="0"/>
              </a:rPr>
              <a:t>a text</a:t>
            </a:r>
            <a:r>
              <a:rPr sz="2175" i="1" spc="-80" dirty="0">
                <a:cs typeface="Arial" panose="020B0604020202020204" pitchFamily="34" charset="0"/>
              </a:rPr>
              <a:t> </a:t>
            </a:r>
            <a:r>
              <a:rPr sz="2175" i="1" spc="-5" dirty="0">
                <a:cs typeface="Arial" panose="020B0604020202020204" pitchFamily="34" charset="0"/>
              </a:rPr>
              <a:t>for  </a:t>
            </a:r>
            <a:r>
              <a:rPr sz="2175" i="1" dirty="0">
                <a:cs typeface="Arial" panose="020B0604020202020204" pitchFamily="34" charset="0"/>
              </a:rPr>
              <a:t>statistical</a:t>
            </a:r>
            <a:r>
              <a:rPr sz="2175" i="1" spc="-70" dirty="0">
                <a:cs typeface="Arial" panose="020B0604020202020204" pitchFamily="34" charset="0"/>
              </a:rPr>
              <a:t> </a:t>
            </a:r>
            <a:r>
              <a:rPr sz="2175" i="1" spc="-5" dirty="0">
                <a:cs typeface="Arial" panose="020B0604020202020204" pitchFamily="34" charset="0"/>
              </a:rPr>
              <a:t>purposes?</a:t>
            </a:r>
            <a:endParaRPr sz="2175">
              <a:cs typeface="Arial" panose="020B0604020202020204" pitchFamily="34" charset="0"/>
            </a:endParaRPr>
          </a:p>
        </p:txBody>
      </p:sp>
      <p:sp>
        <p:nvSpPr>
          <p:cNvPr id="4" name="object 4"/>
          <p:cNvSpPr/>
          <p:nvPr/>
        </p:nvSpPr>
        <p:spPr>
          <a:xfrm>
            <a:off x="6573833" y="1353486"/>
            <a:ext cx="4542517" cy="4941906"/>
          </a:xfrm>
          <a:prstGeom prst="rect">
            <a:avLst/>
          </a:prstGeom>
          <a:blipFill>
            <a:blip r:embed="rId1" cstate="print"/>
            <a:stretch>
              <a:fillRect/>
            </a:stretch>
          </a:blipFill>
        </p:spPr>
        <p:txBody>
          <a:bodyPr wrap="square" lIns="0" tIns="0" rIns="0" bIns="0" rtlCol="0"/>
          <a:lstStyle/>
          <a:p>
            <a:endParaRPr sz="100"/>
          </a:p>
        </p:txBody>
      </p:sp>
      <p:sp>
        <p:nvSpPr>
          <p:cNvPr id="6"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Coding</a:t>
            </a:r>
            <a:endParaRPr lang="en-US" altLang="en-US">
              <a:solidFill>
                <a:srgbClr val="0070C0"/>
              </a:solidFill>
              <a:sym typeface="+mn-ea"/>
            </a:endParaRPr>
          </a:p>
        </p:txBody>
      </p:sp>
      <p:pic>
        <p:nvPicPr>
          <p:cNvPr id="5" name="Picture 4"/>
          <p:cNvPicPr>
            <a:picLocks noChangeAspect="1"/>
          </p:cNvPicPr>
          <p:nvPr/>
        </p:nvPicPr>
        <p:blipFill>
          <a:blip r:embed="rId2"/>
          <a:stretch>
            <a:fillRect/>
          </a:stretch>
        </p:blipFill>
        <p:spPr>
          <a:xfrm>
            <a:off x="1440815" y="2686050"/>
            <a:ext cx="4554220" cy="22771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Mixed sources - COVID devices in Vietnam</a:t>
            </a:r>
            <a:endParaRPr lang="en-US" altLang="en-US"/>
          </a:p>
        </p:txBody>
      </p:sp>
      <p:sp>
        <p:nvSpPr>
          <p:cNvPr id="10" name="Text Box 9"/>
          <p:cNvSpPr txBox="1"/>
          <p:nvPr/>
        </p:nvSpPr>
        <p:spPr>
          <a:xfrm>
            <a:off x="9540875" y="1179195"/>
            <a:ext cx="1833880" cy="368300"/>
          </a:xfrm>
          <a:prstGeom prst="rect">
            <a:avLst/>
          </a:prstGeom>
          <a:noFill/>
        </p:spPr>
        <p:txBody>
          <a:bodyPr wrap="none" rtlCol="0" anchor="t">
            <a:spAutoFit/>
          </a:bodyPr>
          <a:p>
            <a:r>
              <a:rPr lang="en-US" altLang="en-US">
                <a:solidFill>
                  <a:srgbClr val="0070C0"/>
                </a:solidFill>
                <a:sym typeface="+mn-ea"/>
              </a:rPr>
              <a:t>Google, surveys</a:t>
            </a:r>
            <a:endParaRPr lang="en-US" altLang="en-US">
              <a:solidFill>
                <a:srgbClr val="0070C0"/>
              </a:solidFill>
              <a:sym typeface="+mn-ea"/>
            </a:endParaRPr>
          </a:p>
        </p:txBody>
      </p:sp>
      <p:pic>
        <p:nvPicPr>
          <p:cNvPr id="11" name="Picture 10"/>
          <p:cNvPicPr>
            <a:picLocks noChangeAspect="1"/>
          </p:cNvPicPr>
          <p:nvPr/>
        </p:nvPicPr>
        <p:blipFill>
          <a:blip r:embed="rId1"/>
          <a:stretch>
            <a:fillRect/>
          </a:stretch>
        </p:blipFill>
        <p:spPr>
          <a:xfrm>
            <a:off x="521970" y="2378710"/>
            <a:ext cx="7455535" cy="2453640"/>
          </a:xfrm>
          <a:prstGeom prst="rect">
            <a:avLst/>
          </a:prstGeom>
        </p:spPr>
      </p:pic>
      <p:sp>
        <p:nvSpPr>
          <p:cNvPr id="23" name="Text Box 22"/>
          <p:cNvSpPr txBox="1"/>
          <p:nvPr/>
        </p:nvSpPr>
        <p:spPr>
          <a:xfrm>
            <a:off x="4187190" y="5128895"/>
            <a:ext cx="1907540" cy="368300"/>
          </a:xfrm>
          <a:prstGeom prst="rect">
            <a:avLst/>
          </a:prstGeom>
          <a:noFill/>
        </p:spPr>
        <p:txBody>
          <a:bodyPr wrap="square" rtlCol="0" anchor="t">
            <a:spAutoFit/>
          </a:bodyPr>
          <a:p>
            <a:pPr algn="ctr"/>
            <a:r>
              <a:rPr lang="en-US" altLang="en-US" i="1">
                <a:solidFill>
                  <a:srgbClr val="0070C0"/>
                </a:solidFill>
              </a:rPr>
              <a:t>“low-tech”</a:t>
            </a:r>
            <a:endParaRPr lang="en-US" altLang="en-US" i="1">
              <a:solidFill>
                <a:srgbClr val="0070C0"/>
              </a:solidFill>
            </a:endParaRPr>
          </a:p>
        </p:txBody>
      </p:sp>
      <p:sp>
        <p:nvSpPr>
          <p:cNvPr id="12" name="Text Box 11"/>
          <p:cNvSpPr txBox="1"/>
          <p:nvPr/>
        </p:nvSpPr>
        <p:spPr>
          <a:xfrm>
            <a:off x="5944870" y="5128895"/>
            <a:ext cx="1907540" cy="368300"/>
          </a:xfrm>
          <a:prstGeom prst="rect">
            <a:avLst/>
          </a:prstGeom>
          <a:noFill/>
        </p:spPr>
        <p:txBody>
          <a:bodyPr wrap="square" rtlCol="0" anchor="t">
            <a:spAutoFit/>
          </a:bodyPr>
          <a:p>
            <a:pPr algn="ctr"/>
            <a:r>
              <a:rPr lang="en-US" altLang="en-US" i="1">
                <a:solidFill>
                  <a:srgbClr val="0070C0"/>
                </a:solidFill>
              </a:rPr>
              <a:t>“high-tech”</a:t>
            </a:r>
            <a:endParaRPr lang="en-US" altLang="en-US" i="1">
              <a:solidFill>
                <a:srgbClr val="0070C0"/>
              </a:solidFill>
            </a:endParaRPr>
          </a:p>
        </p:txBody>
      </p:sp>
      <p:pic>
        <p:nvPicPr>
          <p:cNvPr id="3" name="Picture 2"/>
          <p:cNvPicPr>
            <a:picLocks noChangeAspect="1"/>
          </p:cNvPicPr>
          <p:nvPr/>
        </p:nvPicPr>
        <p:blipFill>
          <a:blip r:embed="rId2"/>
          <a:stretch>
            <a:fillRect/>
          </a:stretch>
        </p:blipFill>
        <p:spPr>
          <a:xfrm>
            <a:off x="8220710" y="2378710"/>
            <a:ext cx="3630930" cy="2453640"/>
          </a:xfrm>
          <a:prstGeom prst="rect">
            <a:avLst/>
          </a:prstGeom>
        </p:spPr>
      </p:pic>
      <p:sp>
        <p:nvSpPr>
          <p:cNvPr id="4" name="Text Box 3"/>
          <p:cNvSpPr txBox="1"/>
          <p:nvPr/>
        </p:nvSpPr>
        <p:spPr>
          <a:xfrm>
            <a:off x="8651875" y="4990465"/>
            <a:ext cx="2769235" cy="645160"/>
          </a:xfrm>
          <a:prstGeom prst="rect">
            <a:avLst/>
          </a:prstGeom>
          <a:noFill/>
        </p:spPr>
        <p:txBody>
          <a:bodyPr wrap="square" rtlCol="0" anchor="t">
            <a:spAutoFit/>
          </a:bodyPr>
          <a:p>
            <a:pPr algn="ctr"/>
            <a:r>
              <a:rPr lang="en-US" altLang="en-US" i="1">
                <a:solidFill>
                  <a:srgbClr val="FF6600"/>
                </a:solidFill>
              </a:rPr>
              <a:t>Which one is low-tech?</a:t>
            </a:r>
            <a:endParaRPr lang="en-US" altLang="en-US" i="1">
              <a:solidFill>
                <a:srgbClr val="FF6600"/>
              </a:solidFill>
            </a:endParaRPr>
          </a:p>
          <a:p>
            <a:pPr algn="ctr"/>
            <a:r>
              <a:rPr lang="en-US" altLang="en-US" i="1">
                <a:solidFill>
                  <a:srgbClr val="FF6600"/>
                </a:solidFill>
              </a:rPr>
              <a:t>Which one is high-tech?</a:t>
            </a:r>
            <a:endParaRPr lang="en-US" altLang="en-US" i="1">
              <a:solidFill>
                <a:srgbClr val="FF6600"/>
              </a:solidFill>
            </a:endParaRPr>
          </a:p>
        </p:txBody>
      </p:sp>
      <p:sp>
        <p:nvSpPr>
          <p:cNvPr id="5" name="Text Box 4"/>
          <p:cNvSpPr txBox="1"/>
          <p:nvPr/>
        </p:nvSpPr>
        <p:spPr>
          <a:xfrm>
            <a:off x="9799320" y="6492875"/>
            <a:ext cx="1316355" cy="275590"/>
          </a:xfrm>
          <a:prstGeom prst="rect">
            <a:avLst/>
          </a:prstGeom>
          <a:noFill/>
        </p:spPr>
        <p:txBody>
          <a:bodyPr wrap="none" rtlCol="0" anchor="t">
            <a:spAutoFit/>
          </a:bodyPr>
          <a:p>
            <a:r>
              <a:rPr lang="en-US" altLang="en-US" sz="1200" i="1">
                <a:solidFill>
                  <a:schemeClr val="bg1"/>
                </a:solidFill>
                <a:sym typeface="+mn-ea"/>
              </a:rPr>
              <a:t>Cao</a:t>
            </a:r>
            <a:r>
              <a:rPr lang="en-US" sz="1200" i="1">
                <a:solidFill>
                  <a:schemeClr val="bg1"/>
                </a:solidFill>
                <a:sym typeface="+mn-ea"/>
              </a:rPr>
              <a:t> et al. (20</a:t>
            </a:r>
            <a:r>
              <a:rPr lang="en-US" altLang="en-US" sz="1200" i="1">
                <a:solidFill>
                  <a:schemeClr val="bg1"/>
                </a:solidFill>
                <a:sym typeface="+mn-ea"/>
              </a:rPr>
              <a:t>20</a:t>
            </a:r>
            <a:r>
              <a:rPr lang="en-US" sz="1200" i="1">
                <a:solidFill>
                  <a:schemeClr val="bg1"/>
                </a:solidFill>
                <a:sym typeface="+mn-ea"/>
              </a:rPr>
              <a:t>)</a:t>
            </a:r>
            <a:endParaRPr lang="en-US" sz="1200" i="1">
              <a:solidFill>
                <a:schemeClr val="bg1"/>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261389" y="1971222"/>
            <a:ext cx="3669116" cy="1779905"/>
          </a:xfrm>
          <a:prstGeom prst="rect">
            <a:avLst/>
          </a:prstGeom>
        </p:spPr>
        <p:txBody>
          <a:bodyPr vert="horz" wrap="square" lIns="0" tIns="76008" rIns="0" bIns="0" rtlCol="0">
            <a:spAutoFit/>
          </a:bodyPr>
          <a:lstStyle/>
          <a:p>
            <a:pPr marL="12700" marR="5080" algn="ctr">
              <a:lnSpc>
                <a:spcPts val="4430"/>
              </a:lnSpc>
              <a:spcBef>
                <a:spcPts val="660"/>
              </a:spcBef>
            </a:pPr>
            <a:r>
              <a:rPr sz="3720" dirty="0">
                <a:latin typeface="Arial" panose="020B0604020202020204"/>
                <a:cs typeface="Arial" panose="020B0604020202020204"/>
              </a:rPr>
              <a:t>Biases </a:t>
            </a:r>
            <a:r>
              <a:rPr sz="3720" spc="-5" dirty="0">
                <a:latin typeface="Arial" panose="020B0604020202020204"/>
                <a:cs typeface="Arial" panose="020B0604020202020204"/>
              </a:rPr>
              <a:t>and  ethical issues in  big data</a:t>
            </a:r>
            <a:r>
              <a:rPr sz="3720" spc="-114" dirty="0">
                <a:latin typeface="Arial" panose="020B0604020202020204"/>
                <a:cs typeface="Arial" panose="020B0604020202020204"/>
              </a:rPr>
              <a:t> </a:t>
            </a:r>
            <a:r>
              <a:rPr sz="3720" dirty="0">
                <a:latin typeface="Arial" panose="020B0604020202020204"/>
                <a:cs typeface="Arial" panose="020B0604020202020204"/>
              </a:rPr>
              <a:t>research</a:t>
            </a:r>
            <a:endParaRPr sz="3720">
              <a:latin typeface="Arial" panose="020B0604020202020204"/>
              <a:cs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2F0"/>
        </a:solidFill>
        <a:effectLst/>
      </p:bgPr>
    </p:bg>
    <p:spTree>
      <p:nvGrpSpPr>
        <p:cNvPr id="1" name=""/>
        <p:cNvGrpSpPr/>
        <p:nvPr/>
      </p:nvGrpSpPr>
      <p:grpSpPr/>
      <p:pic>
        <p:nvPicPr>
          <p:cNvPr id="5" name="Picture 4"/>
          <p:cNvPicPr>
            <a:picLocks noChangeAspect="1"/>
          </p:cNvPicPr>
          <p:nvPr/>
        </p:nvPicPr>
        <p:blipFill>
          <a:blip r:embed="rId1"/>
          <a:stretch>
            <a:fillRect/>
          </a:stretch>
        </p:blipFill>
        <p:spPr>
          <a:xfrm>
            <a:off x="1666240" y="200025"/>
            <a:ext cx="9085580" cy="6051550"/>
          </a:xfrm>
          <a:prstGeom prst="rect">
            <a:avLst/>
          </a:prstGeom>
          <a:solidFill>
            <a:schemeClr val="tx2"/>
          </a:solidFill>
          <a:ln>
            <a:solidFill>
              <a:srgbClr val="F3F2F0"/>
            </a:solid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91615" y="2620645"/>
            <a:ext cx="8597265" cy="1183640"/>
          </a:xfrm>
          <a:prstGeom prst="rect">
            <a:avLst/>
          </a:prstGeom>
        </p:spPr>
        <p:txBody>
          <a:bodyPr vert="horz" wrap="square" lIns="0" tIns="11516" rIns="0" bIns="0" rtlCol="0">
            <a:spAutoFit/>
          </a:bodyPr>
          <a:lstStyle/>
          <a:p>
            <a:pPr marL="12700" marR="5080" indent="1905" algn="ctr">
              <a:lnSpc>
                <a:spcPct val="100000"/>
              </a:lnSpc>
              <a:spcBef>
                <a:spcPts val="100"/>
              </a:spcBef>
            </a:pPr>
            <a:r>
              <a:rPr sz="2400" spc="-5" dirty="0">
                <a:latin typeface="Verdana" panose="020B0604030504040204"/>
                <a:cs typeface="Verdana" panose="020B0604030504040204"/>
              </a:rPr>
              <a:t>The mere </a:t>
            </a:r>
            <a:r>
              <a:rPr sz="2400" dirty="0">
                <a:latin typeface="Verdana" panose="020B0604030504040204"/>
                <a:cs typeface="Verdana" panose="020B0604030504040204"/>
              </a:rPr>
              <a:t>fact </a:t>
            </a:r>
            <a:r>
              <a:rPr sz="2400" spc="-5" dirty="0">
                <a:latin typeface="Verdana" panose="020B0604030504040204"/>
                <a:cs typeface="Verdana" panose="020B0604030504040204"/>
              </a:rPr>
              <a:t>that digital data </a:t>
            </a:r>
            <a:r>
              <a:rPr sz="2400" dirty="0">
                <a:latin typeface="Verdana" panose="020B0604030504040204"/>
                <a:cs typeface="Verdana" panose="020B0604030504040204"/>
              </a:rPr>
              <a:t>are  </a:t>
            </a:r>
            <a:r>
              <a:rPr sz="2400" spc="-5" dirty="0">
                <a:latin typeface="Verdana" panose="020B0604030504040204"/>
                <a:cs typeface="Verdana" panose="020B0604030504040204"/>
              </a:rPr>
              <a:t>accessible does </a:t>
            </a:r>
            <a:r>
              <a:rPr sz="2400" dirty="0">
                <a:latin typeface="Verdana" panose="020B0604030504040204"/>
                <a:cs typeface="Verdana" panose="020B0604030504040204"/>
              </a:rPr>
              <a:t>not </a:t>
            </a:r>
            <a:r>
              <a:rPr sz="2400" spc="-5" dirty="0">
                <a:latin typeface="Verdana" panose="020B0604030504040204"/>
                <a:cs typeface="Verdana" panose="020B0604030504040204"/>
              </a:rPr>
              <a:t>imply that </a:t>
            </a:r>
            <a:r>
              <a:rPr sz="2400" spc="-10" dirty="0">
                <a:latin typeface="Verdana" panose="020B0604030504040204"/>
                <a:cs typeface="Verdana" panose="020B0604030504040204"/>
              </a:rPr>
              <a:t>you </a:t>
            </a:r>
            <a:r>
              <a:rPr sz="2400" dirty="0">
                <a:latin typeface="Verdana" panose="020B0604030504040204"/>
                <a:cs typeface="Verdana" panose="020B0604030504040204"/>
              </a:rPr>
              <a:t>can  </a:t>
            </a:r>
            <a:r>
              <a:rPr sz="2400" spc="-10" dirty="0">
                <a:latin typeface="Verdana" panose="020B0604030504040204"/>
                <a:cs typeface="Verdana" panose="020B0604030504040204"/>
              </a:rPr>
              <a:t>take </a:t>
            </a:r>
            <a:r>
              <a:rPr sz="2400" spc="-5" dirty="0">
                <a:latin typeface="Verdana" panose="020B0604030504040204"/>
                <a:cs typeface="Verdana" panose="020B0604030504040204"/>
              </a:rPr>
              <a:t>them </a:t>
            </a:r>
            <a:r>
              <a:rPr sz="2400" dirty="0">
                <a:latin typeface="Verdana" panose="020B0604030504040204"/>
                <a:cs typeface="Verdana" panose="020B0604030504040204"/>
              </a:rPr>
              <a:t>and use at </a:t>
            </a:r>
            <a:r>
              <a:rPr sz="2400" spc="-5" dirty="0">
                <a:latin typeface="Verdana" panose="020B0604030504040204"/>
                <a:cs typeface="Verdana" panose="020B0604030504040204"/>
              </a:rPr>
              <a:t>your</a:t>
            </a:r>
            <a:r>
              <a:rPr sz="2400" spc="-80" dirty="0">
                <a:latin typeface="Verdana" panose="020B0604030504040204"/>
                <a:cs typeface="Verdana" panose="020B0604030504040204"/>
              </a:rPr>
              <a:t> </a:t>
            </a:r>
            <a:r>
              <a:rPr sz="2400" spc="-5" dirty="0">
                <a:latin typeface="Verdana" panose="020B0604030504040204"/>
                <a:cs typeface="Verdana" panose="020B0604030504040204"/>
              </a:rPr>
              <a:t>please!</a:t>
            </a:r>
            <a:endParaRPr sz="2400">
              <a:latin typeface="Verdana" panose="020B0604030504040204"/>
              <a:cs typeface="Verdana" panose="020B0604030504040204"/>
            </a:endParaRPr>
          </a:p>
          <a:p>
            <a:pPr marL="1270" algn="ctr">
              <a:lnSpc>
                <a:spcPct val="100000"/>
              </a:lnSpc>
              <a:spcBef>
                <a:spcPts val="505"/>
              </a:spcBef>
            </a:pPr>
            <a:r>
              <a:rPr sz="2400" spc="-10" dirty="0">
                <a:latin typeface="Verdana" panose="020B0604030504040204"/>
                <a:cs typeface="Verdana" panose="020B0604030504040204"/>
              </a:rPr>
              <a:t>(</a:t>
            </a:r>
            <a:r>
              <a:rPr lang="en-US" sz="2400" spc="-10" dirty="0">
                <a:latin typeface="Verdana" panose="020B0604030504040204"/>
                <a:cs typeface="Verdana" panose="020B0604030504040204"/>
              </a:rPr>
              <a:t>B</a:t>
            </a:r>
            <a:r>
              <a:rPr sz="2400" spc="-10" dirty="0">
                <a:latin typeface="Verdana" panose="020B0604030504040204"/>
                <a:cs typeface="Verdana" panose="020B0604030504040204"/>
              </a:rPr>
              <a:t>oyd </a:t>
            </a:r>
            <a:r>
              <a:rPr sz="2400" dirty="0">
                <a:latin typeface="Verdana" panose="020B0604030504040204"/>
                <a:cs typeface="Verdana" panose="020B0604030504040204"/>
              </a:rPr>
              <a:t>and </a:t>
            </a:r>
            <a:r>
              <a:rPr sz="2400" spc="-10" dirty="0">
                <a:latin typeface="Verdana" panose="020B0604030504040204"/>
                <a:cs typeface="Verdana" panose="020B0604030504040204"/>
              </a:rPr>
              <a:t>Crawford,</a:t>
            </a:r>
            <a:r>
              <a:rPr sz="2400" spc="-20" dirty="0">
                <a:latin typeface="Verdana" panose="020B0604030504040204"/>
                <a:cs typeface="Verdana" panose="020B0604030504040204"/>
              </a:rPr>
              <a:t> </a:t>
            </a:r>
            <a:r>
              <a:rPr sz="2400" spc="-5" dirty="0">
                <a:latin typeface="Verdana" panose="020B0604030504040204"/>
                <a:cs typeface="Verdana" panose="020B0604030504040204"/>
              </a:rPr>
              <a:t>2012)</a:t>
            </a:r>
            <a:endParaRPr sz="2400" spc="-5" dirty="0">
              <a:latin typeface="Verdana" panose="020B0604030504040204"/>
              <a:cs typeface="Verdana" panose="020B060403050404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solidFill>
                  <a:srgbClr val="0070C0"/>
                </a:solidFill>
                <a:sym typeface="+mn-ea"/>
              </a:rPr>
              <a:t>The main ethical issue in digital research</a:t>
            </a:r>
            <a:endParaRPr lang="en-US">
              <a:solidFill>
                <a:srgbClr val="0070C0"/>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5MBs of data in 1966</a:t>
            </a:r>
            <a:endParaRPr lang="en-US" altLang="en-US">
              <a:solidFill>
                <a:srgbClr val="0070C0"/>
              </a:solidFill>
            </a:endParaRPr>
          </a:p>
        </p:txBody>
      </p:sp>
      <p:pic>
        <p:nvPicPr>
          <p:cNvPr id="4" name="Picture 3"/>
          <p:cNvPicPr>
            <a:picLocks noChangeAspect="1"/>
          </p:cNvPicPr>
          <p:nvPr/>
        </p:nvPicPr>
        <p:blipFill>
          <a:blip r:embed="rId1"/>
          <a:stretch>
            <a:fillRect/>
          </a:stretch>
        </p:blipFill>
        <p:spPr>
          <a:xfrm>
            <a:off x="920750" y="1689100"/>
            <a:ext cx="3073400" cy="4360545"/>
          </a:xfrm>
          <a:prstGeom prst="rect">
            <a:avLst/>
          </a:prstGeom>
        </p:spPr>
      </p:pic>
      <p:pic>
        <p:nvPicPr>
          <p:cNvPr id="5" name="Picture 4"/>
          <p:cNvPicPr>
            <a:picLocks noChangeAspect="1"/>
          </p:cNvPicPr>
          <p:nvPr/>
        </p:nvPicPr>
        <p:blipFill>
          <a:blip r:embed="rId2"/>
          <a:stretch>
            <a:fillRect/>
          </a:stretch>
        </p:blipFill>
        <p:spPr>
          <a:xfrm>
            <a:off x="4740275" y="1709420"/>
            <a:ext cx="2543175" cy="1800225"/>
          </a:xfrm>
          <a:prstGeom prst="rect">
            <a:avLst/>
          </a:prstGeom>
        </p:spPr>
      </p:pic>
      <p:sp>
        <p:nvSpPr>
          <p:cNvPr id="6" name="Text Box 5"/>
          <p:cNvSpPr txBox="1"/>
          <p:nvPr/>
        </p:nvSpPr>
        <p:spPr>
          <a:xfrm>
            <a:off x="4749800" y="5638165"/>
            <a:ext cx="2543175" cy="645160"/>
          </a:xfrm>
          <a:prstGeom prst="rect">
            <a:avLst/>
          </a:prstGeom>
          <a:noFill/>
        </p:spPr>
        <p:txBody>
          <a:bodyPr wrap="square" rtlCol="0" anchor="t">
            <a:spAutoFit/>
          </a:bodyPr>
          <a:p>
            <a:r>
              <a:rPr lang="en-US">
                <a:solidFill>
                  <a:srgbClr val="FF6600"/>
                </a:solidFill>
              </a:rPr>
              <a:t>62,500</a:t>
            </a:r>
            <a:r>
              <a:rPr lang="en-US"/>
              <a:t> punched cards </a:t>
            </a:r>
            <a:r>
              <a:rPr lang="en-US">
                <a:solidFill>
                  <a:srgbClr val="FF6600"/>
                </a:solidFill>
              </a:rPr>
              <a:t>four days</a:t>
            </a:r>
            <a:r>
              <a:rPr lang="en-US"/>
              <a:t> to load</a:t>
            </a:r>
            <a:endParaRPr lang="en-US"/>
          </a:p>
        </p:txBody>
      </p:sp>
      <p:pic>
        <p:nvPicPr>
          <p:cNvPr id="7" name="Picture 6"/>
          <p:cNvPicPr>
            <a:picLocks noChangeAspect="1"/>
          </p:cNvPicPr>
          <p:nvPr/>
        </p:nvPicPr>
        <p:blipFill>
          <a:blip r:embed="rId3"/>
          <a:srcRect/>
          <a:stretch>
            <a:fillRect/>
          </a:stretch>
        </p:blipFill>
        <p:spPr>
          <a:xfrm>
            <a:off x="8149590" y="1689100"/>
            <a:ext cx="2376170" cy="1820545"/>
          </a:xfrm>
          <a:prstGeom prst="rect">
            <a:avLst/>
          </a:prstGeom>
        </p:spPr>
      </p:pic>
      <p:sp>
        <p:nvSpPr>
          <p:cNvPr id="8" name="Text Box 7"/>
          <p:cNvSpPr txBox="1"/>
          <p:nvPr/>
        </p:nvSpPr>
        <p:spPr>
          <a:xfrm>
            <a:off x="5067935" y="3606800"/>
            <a:ext cx="1907540" cy="368300"/>
          </a:xfrm>
          <a:prstGeom prst="rect">
            <a:avLst/>
          </a:prstGeom>
          <a:noFill/>
        </p:spPr>
        <p:txBody>
          <a:bodyPr wrap="square" rtlCol="0" anchor="t">
            <a:spAutoFit/>
          </a:bodyPr>
          <a:p>
            <a:r>
              <a:rPr lang="en-US" altLang="en-US">
                <a:solidFill>
                  <a:srgbClr val="0070C0"/>
                </a:solidFill>
              </a:rPr>
              <a:t>Punched cards</a:t>
            </a:r>
            <a:endParaRPr lang="en-US" altLang="en-US">
              <a:solidFill>
                <a:srgbClr val="0070C0"/>
              </a:solidFill>
            </a:endParaRPr>
          </a:p>
        </p:txBody>
      </p:sp>
      <p:sp>
        <p:nvSpPr>
          <p:cNvPr id="9" name="Text Box 8"/>
          <p:cNvSpPr txBox="1"/>
          <p:nvPr/>
        </p:nvSpPr>
        <p:spPr>
          <a:xfrm>
            <a:off x="8150860" y="5681345"/>
            <a:ext cx="2458085" cy="368300"/>
          </a:xfrm>
          <a:prstGeom prst="rect">
            <a:avLst/>
          </a:prstGeom>
          <a:noFill/>
        </p:spPr>
        <p:txBody>
          <a:bodyPr wrap="square" rtlCol="0" anchor="t">
            <a:spAutoFit/>
          </a:bodyPr>
          <a:p>
            <a:pPr algn="ctr"/>
            <a:r>
              <a:rPr lang="en-US" altLang="en-US">
                <a:solidFill>
                  <a:srgbClr val="0070C0"/>
                </a:solidFill>
              </a:rPr>
              <a:t>How to </a:t>
            </a:r>
            <a:r>
              <a:rPr lang="en-US" altLang="en-US" i="1" u="sng">
                <a:solidFill>
                  <a:srgbClr val="0070C0"/>
                </a:solidFill>
              </a:rPr>
              <a:t>write</a:t>
            </a:r>
            <a:r>
              <a:rPr lang="en-US" altLang="en-US">
                <a:solidFill>
                  <a:srgbClr val="0070C0"/>
                </a:solidFill>
              </a:rPr>
              <a:t> data</a:t>
            </a:r>
            <a:endParaRPr lang="en-US" altLang="en-US">
              <a:solidFill>
                <a:srgbClr val="0070C0"/>
              </a:solidFill>
            </a:endParaRPr>
          </a:p>
        </p:txBody>
      </p:sp>
      <p:pic>
        <p:nvPicPr>
          <p:cNvPr id="11" name="Picture 10"/>
          <p:cNvPicPr>
            <a:picLocks noChangeAspect="1"/>
          </p:cNvPicPr>
          <p:nvPr/>
        </p:nvPicPr>
        <p:blipFill>
          <a:blip r:embed="rId4"/>
          <a:stretch>
            <a:fillRect/>
          </a:stretch>
        </p:blipFill>
        <p:spPr>
          <a:xfrm>
            <a:off x="8150225" y="3606800"/>
            <a:ext cx="2458720" cy="2031365"/>
          </a:xfrm>
          <a:prstGeom prst="rect">
            <a:avLst/>
          </a:prstGeom>
        </p:spPr>
      </p:pic>
      <p:sp>
        <p:nvSpPr>
          <p:cNvPr id="14" name="Text Box 13"/>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IBM Retirees</a:t>
            </a:r>
            <a:endParaRPr lang="en-US" altLang="en-US" sz="1200" i="1">
              <a:solidFill>
                <a:schemeClr val="bg1"/>
              </a:solidFill>
            </a:endParaRPr>
          </a:p>
        </p:txBody>
      </p:sp>
      <p:pic>
        <p:nvPicPr>
          <p:cNvPr id="3" name="Picture 2"/>
          <p:cNvPicPr>
            <a:picLocks noChangeAspect="1"/>
          </p:cNvPicPr>
          <p:nvPr/>
        </p:nvPicPr>
        <p:blipFill>
          <a:blip r:embed="rId5"/>
          <a:stretch>
            <a:fillRect/>
          </a:stretch>
        </p:blipFill>
        <p:spPr>
          <a:xfrm>
            <a:off x="4730750" y="3975100"/>
            <a:ext cx="2562225" cy="1584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6" grpId="1"/>
      <p:bldP spid="8" grpId="1"/>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74933" y="516285"/>
            <a:ext cx="2552604" cy="598170"/>
          </a:xfrm>
          <a:prstGeom prst="rect">
            <a:avLst/>
          </a:prstGeom>
        </p:spPr>
        <p:txBody>
          <a:bodyPr vert="horz" wrap="square" lIns="0" tIns="11516" rIns="0" bIns="0" rtlCol="0">
            <a:spAutoFit/>
          </a:bodyPr>
          <a:lstStyle/>
          <a:p>
            <a:pPr marL="12700" marR="5080">
              <a:lnSpc>
                <a:spcPct val="100000"/>
              </a:lnSpc>
              <a:spcBef>
                <a:spcPts val="100"/>
              </a:spcBef>
            </a:pPr>
            <a:r>
              <a:rPr sz="1905" b="1" dirty="0">
                <a:solidFill>
                  <a:srgbClr val="FFFFFF"/>
                </a:solidFill>
                <a:latin typeface="Arial" panose="020B0604020202020204"/>
                <a:cs typeface="Arial" panose="020B0604020202020204"/>
              </a:rPr>
              <a:t>Ethics – </a:t>
            </a:r>
            <a:r>
              <a:rPr sz="1905" b="1" spc="-5" dirty="0">
                <a:solidFill>
                  <a:srgbClr val="FFFFFF"/>
                </a:solidFill>
                <a:latin typeface="Arial" panose="020B0604020202020204"/>
                <a:cs typeface="Arial" panose="020B0604020202020204"/>
              </a:rPr>
              <a:t>Actual Use</a:t>
            </a:r>
            <a:r>
              <a:rPr sz="1905" b="1" spc="-170" dirty="0">
                <a:solidFill>
                  <a:srgbClr val="FFFFFF"/>
                </a:solidFill>
                <a:latin typeface="Arial" panose="020B0604020202020204"/>
                <a:cs typeface="Arial" panose="020B0604020202020204"/>
              </a:rPr>
              <a:t> </a:t>
            </a:r>
            <a:r>
              <a:rPr sz="1905" b="1" dirty="0">
                <a:solidFill>
                  <a:srgbClr val="FFFFFF"/>
                </a:solidFill>
                <a:latin typeface="Arial" panose="020B0604020202020204"/>
                <a:cs typeface="Arial" panose="020B0604020202020204"/>
              </a:rPr>
              <a:t>of  </a:t>
            </a:r>
            <a:r>
              <a:rPr sz="1905" b="1" spc="-5" dirty="0">
                <a:solidFill>
                  <a:srgbClr val="FFFFFF"/>
                </a:solidFill>
                <a:latin typeface="Arial" panose="020B0604020202020204"/>
                <a:cs typeface="Arial" panose="020B0604020202020204"/>
              </a:rPr>
              <a:t>Big</a:t>
            </a:r>
            <a:r>
              <a:rPr sz="1905" b="1" spc="-10" dirty="0">
                <a:solidFill>
                  <a:srgbClr val="FFFFFF"/>
                </a:solidFill>
                <a:latin typeface="Arial" panose="020B0604020202020204"/>
                <a:cs typeface="Arial" panose="020B0604020202020204"/>
              </a:rPr>
              <a:t> </a:t>
            </a:r>
            <a:r>
              <a:rPr sz="1905" b="1" spc="-5" dirty="0">
                <a:solidFill>
                  <a:srgbClr val="FFFFFF"/>
                </a:solidFill>
                <a:latin typeface="Arial" panose="020B0604020202020204"/>
                <a:cs typeface="Arial" panose="020B0604020202020204"/>
              </a:rPr>
              <a:t>Data</a:t>
            </a:r>
            <a:endParaRPr sz="1905">
              <a:latin typeface="Arial" panose="020B0604020202020204"/>
              <a:cs typeface="Arial" panose="020B0604020202020204"/>
            </a:endParaRPr>
          </a:p>
        </p:txBody>
      </p:sp>
      <p:sp>
        <p:nvSpPr>
          <p:cNvPr id="4" name="object 4"/>
          <p:cNvSpPr/>
          <p:nvPr/>
        </p:nvSpPr>
        <p:spPr>
          <a:xfrm>
            <a:off x="1950168" y="1330079"/>
            <a:ext cx="8291788" cy="4929468"/>
          </a:xfrm>
          <a:prstGeom prst="rect">
            <a:avLst/>
          </a:prstGeom>
          <a:blipFill>
            <a:blip r:embed="rId1" cstate="print"/>
            <a:stretch>
              <a:fillRect/>
            </a:stretch>
          </a:blipFill>
        </p:spPr>
        <p:txBody>
          <a:bodyPr wrap="square" lIns="0" tIns="0" rIns="0" bIns="0" rtlCol="0"/>
          <a:lstStyle/>
          <a:p>
            <a:endParaRPr sz="100"/>
          </a:p>
        </p:txBody>
      </p:sp>
      <p:sp>
        <p:nvSpPr>
          <p:cNvPr id="5" name="Text Box 4"/>
          <p:cNvSpPr txBox="1"/>
          <p:nvPr/>
        </p:nvSpPr>
        <p:spPr>
          <a:xfrm>
            <a:off x="4826000" y="3244850"/>
            <a:ext cx="2540000" cy="368300"/>
          </a:xfrm>
          <a:prstGeom prst="rect">
            <a:avLst/>
          </a:prstGeom>
          <a:noFill/>
        </p:spPr>
        <p:txBody>
          <a:bodyPr wrap="square" rtlCol="0" anchor="t">
            <a:spAutoFit/>
          </a:bodyPr>
          <a:p>
            <a:endParaRPr lang="en-US"/>
          </a:p>
        </p:txBody>
      </p:sp>
      <p:sp>
        <p:nvSpPr>
          <p:cNvPr id="6"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solidFill>
                  <a:srgbClr val="0070C0"/>
                </a:solidFill>
                <a:sym typeface="+mn-ea"/>
              </a:rPr>
              <a:t>Actual Use of Big Data</a:t>
            </a:r>
            <a:endParaRPr lang="en-US" altLang="en-US">
              <a:solidFill>
                <a:srgbClr val="0070C0"/>
              </a:solidFill>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8263" y="317852"/>
            <a:ext cx="8291788" cy="858520"/>
          </a:xfrm>
          <a:prstGeom prst="rect">
            <a:avLst/>
          </a:prstGeom>
        </p:spPr>
        <p:txBody>
          <a:bodyPr vert="horz" wrap="square" lIns="0" tIns="0" rIns="0" bIns="0" rtlCol="0">
            <a:spAutoFit/>
          </a:bodyPr>
          <a:lstStyle/>
          <a:p>
            <a:pPr>
              <a:lnSpc>
                <a:spcPct val="100000"/>
              </a:lnSpc>
            </a:pPr>
            <a:endParaRPr sz="1540">
              <a:latin typeface="Times New Roman" panose="02020603050405020304"/>
              <a:cs typeface="Times New Roman" panose="02020603050405020304"/>
            </a:endParaRPr>
          </a:p>
          <a:p>
            <a:pPr marL="344170" marR="6068695">
              <a:lnSpc>
                <a:spcPct val="101000"/>
              </a:lnSpc>
              <a:spcBef>
                <a:spcPts val="1440"/>
              </a:spcBef>
            </a:pPr>
            <a:r>
              <a:rPr sz="1405" b="1" spc="5" dirty="0">
                <a:solidFill>
                  <a:srgbClr val="FFFFFF"/>
                </a:solidFill>
                <a:latin typeface="Arial" panose="020B0604020202020204"/>
                <a:cs typeface="Arial" panose="020B0604020202020204"/>
              </a:rPr>
              <a:t>It is possible </a:t>
            </a:r>
            <a:r>
              <a:rPr sz="1405" b="1" spc="10" dirty="0">
                <a:solidFill>
                  <a:srgbClr val="FFFFFF"/>
                </a:solidFill>
                <a:latin typeface="Arial" panose="020B0604020202020204"/>
                <a:cs typeface="Arial" panose="020B0604020202020204"/>
              </a:rPr>
              <a:t>to </a:t>
            </a:r>
            <a:r>
              <a:rPr sz="1405" b="1" spc="5" dirty="0">
                <a:solidFill>
                  <a:srgbClr val="FFFFFF"/>
                </a:solidFill>
                <a:latin typeface="Arial" panose="020B0604020202020204"/>
                <a:cs typeface="Arial" panose="020B0604020202020204"/>
              </a:rPr>
              <a:t>anonymise </a:t>
            </a:r>
            <a:r>
              <a:rPr sz="1405" b="1" spc="10" dirty="0">
                <a:solidFill>
                  <a:srgbClr val="FFFFFF"/>
                </a:solidFill>
                <a:latin typeface="Arial" panose="020B0604020202020204"/>
                <a:cs typeface="Arial" panose="020B0604020202020204"/>
              </a:rPr>
              <a:t>a  tweet?</a:t>
            </a:r>
            <a:endParaRPr sz="1405">
              <a:latin typeface="Arial" panose="020B0604020202020204"/>
              <a:cs typeface="Arial" panose="020B0604020202020204"/>
            </a:endParaRPr>
          </a:p>
        </p:txBody>
      </p:sp>
      <p:grpSp>
        <p:nvGrpSpPr>
          <p:cNvPr id="3" name="object 3"/>
          <p:cNvGrpSpPr/>
          <p:nvPr/>
        </p:nvGrpSpPr>
        <p:grpSpPr>
          <a:xfrm>
            <a:off x="3945202" y="2028724"/>
            <a:ext cx="4472383" cy="3735910"/>
            <a:chOff x="2974848" y="2237232"/>
            <a:chExt cx="4932045" cy="4119879"/>
          </a:xfrm>
        </p:grpSpPr>
        <p:sp>
          <p:nvSpPr>
            <p:cNvPr id="4" name="object 4"/>
            <p:cNvSpPr/>
            <p:nvPr/>
          </p:nvSpPr>
          <p:spPr>
            <a:xfrm>
              <a:off x="2974848" y="2237232"/>
              <a:ext cx="4931663" cy="4119372"/>
            </a:xfrm>
            <a:prstGeom prst="rect">
              <a:avLst/>
            </a:prstGeom>
            <a:blipFill>
              <a:blip r:embed="rId1" cstate="print"/>
              <a:stretch>
                <a:fillRect/>
              </a:stretch>
            </a:blipFill>
          </p:spPr>
          <p:txBody>
            <a:bodyPr wrap="square" lIns="0" tIns="0" rIns="0" bIns="0" rtlCol="0"/>
            <a:lstStyle/>
            <a:p>
              <a:endParaRPr sz="100"/>
            </a:p>
          </p:txBody>
        </p:sp>
        <p:sp>
          <p:nvSpPr>
            <p:cNvPr id="5" name="object 5"/>
            <p:cNvSpPr/>
            <p:nvPr/>
          </p:nvSpPr>
          <p:spPr>
            <a:xfrm>
              <a:off x="4686300" y="2345436"/>
              <a:ext cx="490727" cy="405384"/>
            </a:xfrm>
            <a:prstGeom prst="rect">
              <a:avLst/>
            </a:prstGeom>
            <a:blipFill>
              <a:blip r:embed="rId2" cstate="print"/>
              <a:stretch>
                <a:fillRect/>
              </a:stretch>
            </a:blipFill>
          </p:spPr>
          <p:txBody>
            <a:bodyPr wrap="square" lIns="0" tIns="0" rIns="0" bIns="0" rtlCol="0"/>
            <a:lstStyle/>
            <a:p>
              <a:endParaRPr sz="100"/>
            </a:p>
          </p:txBody>
        </p:sp>
        <p:sp>
          <p:nvSpPr>
            <p:cNvPr id="6" name="object 6"/>
            <p:cNvSpPr/>
            <p:nvPr/>
          </p:nvSpPr>
          <p:spPr>
            <a:xfrm>
              <a:off x="4678680" y="2339340"/>
              <a:ext cx="505968" cy="419100"/>
            </a:xfrm>
            <a:prstGeom prst="rect">
              <a:avLst/>
            </a:prstGeom>
            <a:blipFill>
              <a:blip r:embed="rId3" cstate="print"/>
              <a:stretch>
                <a:fillRect/>
              </a:stretch>
            </a:blipFill>
          </p:spPr>
          <p:txBody>
            <a:bodyPr wrap="square" lIns="0" tIns="0" rIns="0" bIns="0" rtlCol="0"/>
            <a:lstStyle/>
            <a:p>
              <a:endParaRPr sz="100"/>
            </a:p>
          </p:txBody>
        </p:sp>
        <p:sp>
          <p:nvSpPr>
            <p:cNvPr id="7" name="object 7"/>
            <p:cNvSpPr/>
            <p:nvPr/>
          </p:nvSpPr>
          <p:spPr>
            <a:xfrm>
              <a:off x="4678680" y="2339340"/>
              <a:ext cx="506095" cy="419100"/>
            </a:xfrm>
            <a:custGeom>
              <a:avLst/>
              <a:gdLst/>
              <a:ahLst/>
              <a:cxnLst/>
              <a:rect l="l" t="t" r="r" b="b"/>
              <a:pathLst>
                <a:path w="506095" h="419100">
                  <a:moveTo>
                    <a:pt x="184404" y="344424"/>
                  </a:moveTo>
                  <a:lnTo>
                    <a:pt x="84142" y="347330"/>
                  </a:lnTo>
                  <a:lnTo>
                    <a:pt x="83820" y="353568"/>
                  </a:lnTo>
                  <a:lnTo>
                    <a:pt x="179832" y="353568"/>
                  </a:lnTo>
                  <a:lnTo>
                    <a:pt x="182880" y="355092"/>
                  </a:lnTo>
                  <a:lnTo>
                    <a:pt x="181574" y="355128"/>
                  </a:lnTo>
                  <a:lnTo>
                    <a:pt x="252984" y="419100"/>
                  </a:lnTo>
                  <a:lnTo>
                    <a:pt x="264892" y="408432"/>
                  </a:lnTo>
                  <a:lnTo>
                    <a:pt x="249936" y="408432"/>
                  </a:lnTo>
                  <a:lnTo>
                    <a:pt x="252984" y="405708"/>
                  </a:lnTo>
                  <a:lnTo>
                    <a:pt x="184404" y="344424"/>
                  </a:lnTo>
                  <a:close/>
                </a:path>
                <a:path w="506095" h="419100">
                  <a:moveTo>
                    <a:pt x="252984" y="405708"/>
                  </a:moveTo>
                  <a:lnTo>
                    <a:pt x="249936" y="408432"/>
                  </a:lnTo>
                  <a:lnTo>
                    <a:pt x="256032" y="408432"/>
                  </a:lnTo>
                  <a:lnTo>
                    <a:pt x="252984" y="405708"/>
                  </a:lnTo>
                  <a:close/>
                </a:path>
                <a:path w="506095" h="419100">
                  <a:moveTo>
                    <a:pt x="321564" y="344424"/>
                  </a:moveTo>
                  <a:lnTo>
                    <a:pt x="252984" y="405708"/>
                  </a:lnTo>
                  <a:lnTo>
                    <a:pt x="256032" y="408432"/>
                  </a:lnTo>
                  <a:lnTo>
                    <a:pt x="264892" y="408432"/>
                  </a:lnTo>
                  <a:lnTo>
                    <a:pt x="324393" y="355128"/>
                  </a:lnTo>
                  <a:lnTo>
                    <a:pt x="323088" y="355092"/>
                  </a:lnTo>
                  <a:lnTo>
                    <a:pt x="326136" y="353568"/>
                  </a:lnTo>
                  <a:lnTo>
                    <a:pt x="422148" y="353568"/>
                  </a:lnTo>
                  <a:lnTo>
                    <a:pt x="421825" y="347330"/>
                  </a:lnTo>
                  <a:lnTo>
                    <a:pt x="321564" y="344424"/>
                  </a:lnTo>
                  <a:close/>
                </a:path>
                <a:path w="506095" h="419100">
                  <a:moveTo>
                    <a:pt x="77652" y="268858"/>
                  </a:moveTo>
                  <a:lnTo>
                    <a:pt x="74675" y="358140"/>
                  </a:lnTo>
                  <a:lnTo>
                    <a:pt x="181574" y="355128"/>
                  </a:lnTo>
                  <a:lnTo>
                    <a:pt x="179832" y="353568"/>
                  </a:lnTo>
                  <a:lnTo>
                    <a:pt x="83820" y="353568"/>
                  </a:lnTo>
                  <a:lnTo>
                    <a:pt x="79248" y="347472"/>
                  </a:lnTo>
                  <a:lnTo>
                    <a:pt x="84142" y="347330"/>
                  </a:lnTo>
                  <a:lnTo>
                    <a:pt x="88076" y="271272"/>
                  </a:lnTo>
                  <a:lnTo>
                    <a:pt x="80772" y="271272"/>
                  </a:lnTo>
                  <a:lnTo>
                    <a:pt x="77652" y="268858"/>
                  </a:lnTo>
                  <a:close/>
                </a:path>
                <a:path w="506095" h="419100">
                  <a:moveTo>
                    <a:pt x="490380" y="209501"/>
                  </a:moveTo>
                  <a:lnTo>
                    <a:pt x="417575" y="265175"/>
                  </a:lnTo>
                  <a:lnTo>
                    <a:pt x="421825" y="347330"/>
                  </a:lnTo>
                  <a:lnTo>
                    <a:pt x="426720" y="347472"/>
                  </a:lnTo>
                  <a:lnTo>
                    <a:pt x="422148" y="353568"/>
                  </a:lnTo>
                  <a:lnTo>
                    <a:pt x="326136" y="353568"/>
                  </a:lnTo>
                  <a:lnTo>
                    <a:pt x="324393" y="355128"/>
                  </a:lnTo>
                  <a:lnTo>
                    <a:pt x="431292" y="358140"/>
                  </a:lnTo>
                  <a:lnTo>
                    <a:pt x="428396" y="271272"/>
                  </a:lnTo>
                  <a:lnTo>
                    <a:pt x="426720" y="271272"/>
                  </a:lnTo>
                  <a:lnTo>
                    <a:pt x="428244" y="266700"/>
                  </a:lnTo>
                  <a:lnTo>
                    <a:pt x="432518" y="266700"/>
                  </a:lnTo>
                  <a:lnTo>
                    <a:pt x="500169" y="213360"/>
                  </a:lnTo>
                  <a:lnTo>
                    <a:pt x="495300" y="213360"/>
                  </a:lnTo>
                  <a:lnTo>
                    <a:pt x="490380" y="209501"/>
                  </a:lnTo>
                  <a:close/>
                </a:path>
                <a:path w="506095" h="419100">
                  <a:moveTo>
                    <a:pt x="179832" y="353568"/>
                  </a:moveTo>
                  <a:lnTo>
                    <a:pt x="181574" y="355128"/>
                  </a:lnTo>
                  <a:lnTo>
                    <a:pt x="182880" y="355092"/>
                  </a:lnTo>
                  <a:lnTo>
                    <a:pt x="179832" y="353568"/>
                  </a:lnTo>
                  <a:close/>
                </a:path>
                <a:path w="506095" h="419100">
                  <a:moveTo>
                    <a:pt x="326136" y="353568"/>
                  </a:moveTo>
                  <a:lnTo>
                    <a:pt x="323088" y="355092"/>
                  </a:lnTo>
                  <a:lnTo>
                    <a:pt x="324393" y="355128"/>
                  </a:lnTo>
                  <a:lnTo>
                    <a:pt x="326136" y="353568"/>
                  </a:lnTo>
                  <a:close/>
                </a:path>
                <a:path w="506095" h="419100">
                  <a:moveTo>
                    <a:pt x="84142" y="347330"/>
                  </a:moveTo>
                  <a:lnTo>
                    <a:pt x="79248" y="347472"/>
                  </a:lnTo>
                  <a:lnTo>
                    <a:pt x="83820" y="353568"/>
                  </a:lnTo>
                  <a:lnTo>
                    <a:pt x="84142" y="347330"/>
                  </a:lnTo>
                  <a:close/>
                </a:path>
                <a:path w="506095" h="419100">
                  <a:moveTo>
                    <a:pt x="421825" y="347330"/>
                  </a:moveTo>
                  <a:lnTo>
                    <a:pt x="422148" y="353568"/>
                  </a:lnTo>
                  <a:lnTo>
                    <a:pt x="426720" y="347472"/>
                  </a:lnTo>
                  <a:lnTo>
                    <a:pt x="421825" y="347330"/>
                  </a:lnTo>
                  <a:close/>
                </a:path>
                <a:path w="506095" h="419100">
                  <a:moveTo>
                    <a:pt x="77724" y="266700"/>
                  </a:moveTo>
                  <a:lnTo>
                    <a:pt x="77652" y="268858"/>
                  </a:lnTo>
                  <a:lnTo>
                    <a:pt x="80772" y="271272"/>
                  </a:lnTo>
                  <a:lnTo>
                    <a:pt x="77724" y="266700"/>
                  </a:lnTo>
                  <a:close/>
                </a:path>
                <a:path w="506095" h="419100">
                  <a:moveTo>
                    <a:pt x="88313" y="266700"/>
                  </a:moveTo>
                  <a:lnTo>
                    <a:pt x="77724" y="266700"/>
                  </a:lnTo>
                  <a:lnTo>
                    <a:pt x="80772" y="271272"/>
                  </a:lnTo>
                  <a:lnTo>
                    <a:pt x="88076" y="271272"/>
                  </a:lnTo>
                  <a:lnTo>
                    <a:pt x="88313" y="266700"/>
                  </a:lnTo>
                  <a:close/>
                </a:path>
                <a:path w="506095" h="419100">
                  <a:moveTo>
                    <a:pt x="428244" y="266700"/>
                  </a:moveTo>
                  <a:lnTo>
                    <a:pt x="426720" y="271272"/>
                  </a:lnTo>
                  <a:lnTo>
                    <a:pt x="428353" y="269984"/>
                  </a:lnTo>
                  <a:lnTo>
                    <a:pt x="428244" y="266700"/>
                  </a:lnTo>
                  <a:close/>
                </a:path>
                <a:path w="506095" h="419100">
                  <a:moveTo>
                    <a:pt x="428353" y="269984"/>
                  </a:moveTo>
                  <a:lnTo>
                    <a:pt x="426720" y="271272"/>
                  </a:lnTo>
                  <a:lnTo>
                    <a:pt x="428396" y="271272"/>
                  </a:lnTo>
                  <a:lnTo>
                    <a:pt x="428353" y="269984"/>
                  </a:lnTo>
                  <a:close/>
                </a:path>
                <a:path w="506095" h="419100">
                  <a:moveTo>
                    <a:pt x="432518" y="266700"/>
                  </a:moveTo>
                  <a:lnTo>
                    <a:pt x="428244" y="266700"/>
                  </a:lnTo>
                  <a:lnTo>
                    <a:pt x="428353" y="269984"/>
                  </a:lnTo>
                  <a:lnTo>
                    <a:pt x="432518" y="266700"/>
                  </a:lnTo>
                  <a:close/>
                </a:path>
                <a:path w="506095" h="419100">
                  <a:moveTo>
                    <a:pt x="77650" y="148718"/>
                  </a:moveTo>
                  <a:lnTo>
                    <a:pt x="0" y="208787"/>
                  </a:lnTo>
                  <a:lnTo>
                    <a:pt x="77652" y="268858"/>
                  </a:lnTo>
                  <a:lnTo>
                    <a:pt x="77724" y="266700"/>
                  </a:lnTo>
                  <a:lnTo>
                    <a:pt x="88313" y="266700"/>
                  </a:lnTo>
                  <a:lnTo>
                    <a:pt x="88392" y="265175"/>
                  </a:lnTo>
                  <a:lnTo>
                    <a:pt x="20632" y="213360"/>
                  </a:lnTo>
                  <a:lnTo>
                    <a:pt x="10668" y="213360"/>
                  </a:lnTo>
                  <a:lnTo>
                    <a:pt x="10668" y="205740"/>
                  </a:lnTo>
                  <a:lnTo>
                    <a:pt x="20383" y="205740"/>
                  </a:lnTo>
                  <a:lnTo>
                    <a:pt x="88392" y="152400"/>
                  </a:lnTo>
                  <a:lnTo>
                    <a:pt x="88311" y="150875"/>
                  </a:lnTo>
                  <a:lnTo>
                    <a:pt x="77724" y="150875"/>
                  </a:lnTo>
                  <a:lnTo>
                    <a:pt x="77650" y="148718"/>
                  </a:lnTo>
                  <a:close/>
                </a:path>
                <a:path w="506095" h="419100">
                  <a:moveTo>
                    <a:pt x="10668" y="205740"/>
                  </a:moveTo>
                  <a:lnTo>
                    <a:pt x="10668" y="213360"/>
                  </a:lnTo>
                  <a:lnTo>
                    <a:pt x="15587" y="209501"/>
                  </a:lnTo>
                  <a:lnTo>
                    <a:pt x="10668" y="205740"/>
                  </a:lnTo>
                  <a:close/>
                </a:path>
                <a:path w="506095" h="419100">
                  <a:moveTo>
                    <a:pt x="15587" y="209501"/>
                  </a:moveTo>
                  <a:lnTo>
                    <a:pt x="10668" y="213360"/>
                  </a:lnTo>
                  <a:lnTo>
                    <a:pt x="20632" y="213360"/>
                  </a:lnTo>
                  <a:lnTo>
                    <a:pt x="15587" y="209501"/>
                  </a:lnTo>
                  <a:close/>
                </a:path>
                <a:path w="506095" h="419100">
                  <a:moveTo>
                    <a:pt x="495300" y="205740"/>
                  </a:moveTo>
                  <a:lnTo>
                    <a:pt x="490380" y="209501"/>
                  </a:lnTo>
                  <a:lnTo>
                    <a:pt x="495300" y="213360"/>
                  </a:lnTo>
                  <a:lnTo>
                    <a:pt x="495300" y="205740"/>
                  </a:lnTo>
                  <a:close/>
                </a:path>
                <a:path w="506095" h="419100">
                  <a:moveTo>
                    <a:pt x="502102" y="205740"/>
                  </a:moveTo>
                  <a:lnTo>
                    <a:pt x="495300" y="205740"/>
                  </a:lnTo>
                  <a:lnTo>
                    <a:pt x="495300" y="213360"/>
                  </a:lnTo>
                  <a:lnTo>
                    <a:pt x="500169" y="213360"/>
                  </a:lnTo>
                  <a:lnTo>
                    <a:pt x="505968" y="208787"/>
                  </a:lnTo>
                  <a:lnTo>
                    <a:pt x="502102" y="205740"/>
                  </a:lnTo>
                  <a:close/>
                </a:path>
                <a:path w="506095" h="419100">
                  <a:moveTo>
                    <a:pt x="20383" y="205740"/>
                  </a:moveTo>
                  <a:lnTo>
                    <a:pt x="10668" y="205740"/>
                  </a:lnTo>
                  <a:lnTo>
                    <a:pt x="15587" y="209501"/>
                  </a:lnTo>
                  <a:lnTo>
                    <a:pt x="20383" y="205740"/>
                  </a:lnTo>
                  <a:close/>
                </a:path>
                <a:path w="506095" h="419100">
                  <a:moveTo>
                    <a:pt x="431137" y="65532"/>
                  </a:moveTo>
                  <a:lnTo>
                    <a:pt x="422148" y="65532"/>
                  </a:lnTo>
                  <a:lnTo>
                    <a:pt x="426720" y="70104"/>
                  </a:lnTo>
                  <a:lnTo>
                    <a:pt x="421900" y="70243"/>
                  </a:lnTo>
                  <a:lnTo>
                    <a:pt x="417575" y="152400"/>
                  </a:lnTo>
                  <a:lnTo>
                    <a:pt x="490380" y="209501"/>
                  </a:lnTo>
                  <a:lnTo>
                    <a:pt x="495300" y="205740"/>
                  </a:lnTo>
                  <a:lnTo>
                    <a:pt x="502102" y="205740"/>
                  </a:lnTo>
                  <a:lnTo>
                    <a:pt x="432518" y="150875"/>
                  </a:lnTo>
                  <a:lnTo>
                    <a:pt x="428244" y="150875"/>
                  </a:lnTo>
                  <a:lnTo>
                    <a:pt x="426720" y="146304"/>
                  </a:lnTo>
                  <a:lnTo>
                    <a:pt x="428398" y="146304"/>
                  </a:lnTo>
                  <a:lnTo>
                    <a:pt x="431137" y="65532"/>
                  </a:lnTo>
                  <a:close/>
                </a:path>
                <a:path w="506095" h="419100">
                  <a:moveTo>
                    <a:pt x="80772" y="146304"/>
                  </a:moveTo>
                  <a:lnTo>
                    <a:pt x="77650" y="148718"/>
                  </a:lnTo>
                  <a:lnTo>
                    <a:pt x="77724" y="150875"/>
                  </a:lnTo>
                  <a:lnTo>
                    <a:pt x="80772" y="146304"/>
                  </a:lnTo>
                  <a:close/>
                </a:path>
                <a:path w="506095" h="419100">
                  <a:moveTo>
                    <a:pt x="88071" y="146304"/>
                  </a:moveTo>
                  <a:lnTo>
                    <a:pt x="80772" y="146304"/>
                  </a:lnTo>
                  <a:lnTo>
                    <a:pt x="77724" y="150875"/>
                  </a:lnTo>
                  <a:lnTo>
                    <a:pt x="88311" y="150875"/>
                  </a:lnTo>
                  <a:lnTo>
                    <a:pt x="88071" y="146304"/>
                  </a:lnTo>
                  <a:close/>
                </a:path>
                <a:path w="506095" h="419100">
                  <a:moveTo>
                    <a:pt x="426720" y="146304"/>
                  </a:moveTo>
                  <a:lnTo>
                    <a:pt x="428244" y="150875"/>
                  </a:lnTo>
                  <a:lnTo>
                    <a:pt x="428355" y="147593"/>
                  </a:lnTo>
                  <a:lnTo>
                    <a:pt x="426720" y="146304"/>
                  </a:lnTo>
                  <a:close/>
                </a:path>
                <a:path w="506095" h="419100">
                  <a:moveTo>
                    <a:pt x="428355" y="147593"/>
                  </a:moveTo>
                  <a:lnTo>
                    <a:pt x="428244" y="150875"/>
                  </a:lnTo>
                  <a:lnTo>
                    <a:pt x="432518" y="150875"/>
                  </a:lnTo>
                  <a:lnTo>
                    <a:pt x="428355" y="147593"/>
                  </a:lnTo>
                  <a:close/>
                </a:path>
                <a:path w="506095" h="419100">
                  <a:moveTo>
                    <a:pt x="74675" y="60960"/>
                  </a:moveTo>
                  <a:lnTo>
                    <a:pt x="77650" y="148718"/>
                  </a:lnTo>
                  <a:lnTo>
                    <a:pt x="80772" y="146304"/>
                  </a:lnTo>
                  <a:lnTo>
                    <a:pt x="88071" y="146304"/>
                  </a:lnTo>
                  <a:lnTo>
                    <a:pt x="84067" y="70243"/>
                  </a:lnTo>
                  <a:lnTo>
                    <a:pt x="79248" y="70104"/>
                  </a:lnTo>
                  <a:lnTo>
                    <a:pt x="83820" y="65532"/>
                  </a:lnTo>
                  <a:lnTo>
                    <a:pt x="192931" y="65532"/>
                  </a:lnTo>
                  <a:lnTo>
                    <a:pt x="194636" y="64008"/>
                  </a:lnTo>
                  <a:lnTo>
                    <a:pt x="179832" y="64008"/>
                  </a:lnTo>
                  <a:lnTo>
                    <a:pt x="74675" y="60960"/>
                  </a:lnTo>
                  <a:close/>
                </a:path>
                <a:path w="506095" h="419100">
                  <a:moveTo>
                    <a:pt x="428398" y="146304"/>
                  </a:moveTo>
                  <a:lnTo>
                    <a:pt x="426720" y="146304"/>
                  </a:lnTo>
                  <a:lnTo>
                    <a:pt x="428355" y="147593"/>
                  </a:lnTo>
                  <a:lnTo>
                    <a:pt x="428398" y="146304"/>
                  </a:lnTo>
                  <a:close/>
                </a:path>
                <a:path w="506095" h="419100">
                  <a:moveTo>
                    <a:pt x="192931" y="65532"/>
                  </a:moveTo>
                  <a:lnTo>
                    <a:pt x="83820" y="65532"/>
                  </a:lnTo>
                  <a:lnTo>
                    <a:pt x="84067" y="70243"/>
                  </a:lnTo>
                  <a:lnTo>
                    <a:pt x="184404" y="73152"/>
                  </a:lnTo>
                  <a:lnTo>
                    <a:pt x="192931" y="65532"/>
                  </a:lnTo>
                  <a:close/>
                </a:path>
                <a:path w="506095" h="419100">
                  <a:moveTo>
                    <a:pt x="263434" y="9144"/>
                  </a:moveTo>
                  <a:lnTo>
                    <a:pt x="256032" y="9144"/>
                  </a:lnTo>
                  <a:lnTo>
                    <a:pt x="252984" y="11867"/>
                  </a:lnTo>
                  <a:lnTo>
                    <a:pt x="321564" y="73152"/>
                  </a:lnTo>
                  <a:lnTo>
                    <a:pt x="421900" y="70243"/>
                  </a:lnTo>
                  <a:lnTo>
                    <a:pt x="422148" y="65532"/>
                  </a:lnTo>
                  <a:lnTo>
                    <a:pt x="431137" y="65532"/>
                  </a:lnTo>
                  <a:lnTo>
                    <a:pt x="431188" y="64008"/>
                  </a:lnTo>
                  <a:lnTo>
                    <a:pt x="323088" y="64008"/>
                  </a:lnTo>
                  <a:lnTo>
                    <a:pt x="326040" y="63924"/>
                  </a:lnTo>
                  <a:lnTo>
                    <a:pt x="263434" y="9144"/>
                  </a:lnTo>
                  <a:close/>
                </a:path>
                <a:path w="506095" h="419100">
                  <a:moveTo>
                    <a:pt x="83820" y="65532"/>
                  </a:moveTo>
                  <a:lnTo>
                    <a:pt x="79248" y="70104"/>
                  </a:lnTo>
                  <a:lnTo>
                    <a:pt x="84067" y="70243"/>
                  </a:lnTo>
                  <a:lnTo>
                    <a:pt x="83820" y="65532"/>
                  </a:lnTo>
                  <a:close/>
                </a:path>
                <a:path w="506095" h="419100">
                  <a:moveTo>
                    <a:pt x="422148" y="65532"/>
                  </a:moveTo>
                  <a:lnTo>
                    <a:pt x="421900" y="70243"/>
                  </a:lnTo>
                  <a:lnTo>
                    <a:pt x="426720" y="70104"/>
                  </a:lnTo>
                  <a:lnTo>
                    <a:pt x="422148" y="65532"/>
                  </a:lnTo>
                  <a:close/>
                </a:path>
                <a:path w="506095" h="419100">
                  <a:moveTo>
                    <a:pt x="179927" y="63924"/>
                  </a:moveTo>
                  <a:lnTo>
                    <a:pt x="182880" y="64008"/>
                  </a:lnTo>
                  <a:lnTo>
                    <a:pt x="179927" y="63924"/>
                  </a:lnTo>
                  <a:close/>
                </a:path>
                <a:path w="506095" h="419100">
                  <a:moveTo>
                    <a:pt x="252984" y="0"/>
                  </a:moveTo>
                  <a:lnTo>
                    <a:pt x="179927" y="63924"/>
                  </a:lnTo>
                  <a:lnTo>
                    <a:pt x="182880" y="64008"/>
                  </a:lnTo>
                  <a:lnTo>
                    <a:pt x="194636" y="64008"/>
                  </a:lnTo>
                  <a:lnTo>
                    <a:pt x="252984" y="11867"/>
                  </a:lnTo>
                  <a:lnTo>
                    <a:pt x="249936" y="9144"/>
                  </a:lnTo>
                  <a:lnTo>
                    <a:pt x="263434" y="9144"/>
                  </a:lnTo>
                  <a:lnTo>
                    <a:pt x="252984" y="0"/>
                  </a:lnTo>
                  <a:close/>
                </a:path>
                <a:path w="506095" h="419100">
                  <a:moveTo>
                    <a:pt x="326040" y="63924"/>
                  </a:moveTo>
                  <a:lnTo>
                    <a:pt x="323088" y="64008"/>
                  </a:lnTo>
                  <a:lnTo>
                    <a:pt x="326136" y="64008"/>
                  </a:lnTo>
                  <a:close/>
                </a:path>
                <a:path w="506095" h="419100">
                  <a:moveTo>
                    <a:pt x="431292" y="60960"/>
                  </a:moveTo>
                  <a:lnTo>
                    <a:pt x="326040" y="63924"/>
                  </a:lnTo>
                  <a:lnTo>
                    <a:pt x="431188" y="64008"/>
                  </a:lnTo>
                  <a:lnTo>
                    <a:pt x="431292" y="60960"/>
                  </a:lnTo>
                  <a:close/>
                </a:path>
                <a:path w="506095" h="419100">
                  <a:moveTo>
                    <a:pt x="256032" y="9144"/>
                  </a:moveTo>
                  <a:lnTo>
                    <a:pt x="249936" y="9144"/>
                  </a:lnTo>
                  <a:lnTo>
                    <a:pt x="252984" y="11867"/>
                  </a:lnTo>
                  <a:lnTo>
                    <a:pt x="256032" y="9144"/>
                  </a:lnTo>
                  <a:close/>
                </a:path>
              </a:pathLst>
            </a:custGeom>
            <a:solidFill>
              <a:srgbClr val="BE4B48"/>
            </a:solidFill>
          </p:spPr>
          <p:txBody>
            <a:bodyPr wrap="square" lIns="0" tIns="0" rIns="0" bIns="0" rtlCol="0"/>
            <a:lstStyle/>
            <a:p>
              <a:endParaRPr sz="100"/>
            </a:p>
          </p:txBody>
        </p:sp>
      </p:grpSp>
      <p:sp>
        <p:nvSpPr>
          <p:cNvPr id="8" name="object 8"/>
          <p:cNvSpPr txBox="1"/>
          <p:nvPr/>
        </p:nvSpPr>
        <p:spPr>
          <a:xfrm>
            <a:off x="5643175" y="2173346"/>
            <a:ext cx="154895" cy="261620"/>
          </a:xfrm>
          <a:prstGeom prst="rect">
            <a:avLst/>
          </a:prstGeom>
        </p:spPr>
        <p:txBody>
          <a:bodyPr vert="horz" wrap="square" lIns="0" tIns="11516" rIns="0" bIns="0" rtlCol="0">
            <a:spAutoFit/>
          </a:bodyPr>
          <a:lstStyle/>
          <a:p>
            <a:pPr marL="12700">
              <a:lnSpc>
                <a:spcPct val="100000"/>
              </a:lnSpc>
              <a:spcBef>
                <a:spcPts val="100"/>
              </a:spcBef>
            </a:pPr>
            <a:r>
              <a:rPr sz="1630" dirty="0">
                <a:solidFill>
                  <a:srgbClr val="FFFFFF"/>
                </a:solidFill>
                <a:latin typeface="Verdana" panose="020B0604030504040204"/>
                <a:cs typeface="Verdana" panose="020B0604030504040204"/>
              </a:rPr>
              <a:t>1</a:t>
            </a:r>
            <a:endParaRPr sz="1630">
              <a:latin typeface="Verdana" panose="020B0604030504040204"/>
              <a:cs typeface="Verdana" panose="020B0604030504040204"/>
            </a:endParaRPr>
          </a:p>
        </p:txBody>
      </p:sp>
      <p:grpSp>
        <p:nvGrpSpPr>
          <p:cNvPr id="9" name="object 9"/>
          <p:cNvGrpSpPr/>
          <p:nvPr/>
        </p:nvGrpSpPr>
        <p:grpSpPr>
          <a:xfrm>
            <a:off x="3585890" y="2169684"/>
            <a:ext cx="458927" cy="380040"/>
            <a:chOff x="2578607" y="2392679"/>
            <a:chExt cx="506095" cy="419100"/>
          </a:xfrm>
        </p:grpSpPr>
        <p:sp>
          <p:nvSpPr>
            <p:cNvPr id="10" name="object 10"/>
            <p:cNvSpPr/>
            <p:nvPr/>
          </p:nvSpPr>
          <p:spPr>
            <a:xfrm>
              <a:off x="2586227" y="2398775"/>
              <a:ext cx="490728" cy="406908"/>
            </a:xfrm>
            <a:prstGeom prst="rect">
              <a:avLst/>
            </a:prstGeom>
            <a:blipFill>
              <a:blip r:embed="rId4" cstate="print"/>
              <a:stretch>
                <a:fillRect/>
              </a:stretch>
            </a:blipFill>
          </p:spPr>
          <p:txBody>
            <a:bodyPr wrap="square" lIns="0" tIns="0" rIns="0" bIns="0" rtlCol="0"/>
            <a:lstStyle/>
            <a:p>
              <a:endParaRPr sz="100"/>
            </a:p>
          </p:txBody>
        </p:sp>
        <p:sp>
          <p:nvSpPr>
            <p:cNvPr id="11" name="object 11"/>
            <p:cNvSpPr/>
            <p:nvPr/>
          </p:nvSpPr>
          <p:spPr>
            <a:xfrm>
              <a:off x="2578607" y="2392679"/>
              <a:ext cx="505968" cy="419100"/>
            </a:xfrm>
            <a:prstGeom prst="rect">
              <a:avLst/>
            </a:prstGeom>
            <a:blipFill>
              <a:blip r:embed="rId5" cstate="print"/>
              <a:stretch>
                <a:fillRect/>
              </a:stretch>
            </a:blipFill>
          </p:spPr>
          <p:txBody>
            <a:bodyPr wrap="square" lIns="0" tIns="0" rIns="0" bIns="0" rtlCol="0"/>
            <a:lstStyle/>
            <a:p>
              <a:endParaRPr sz="100"/>
            </a:p>
          </p:txBody>
        </p:sp>
        <p:sp>
          <p:nvSpPr>
            <p:cNvPr id="12" name="object 12"/>
            <p:cNvSpPr/>
            <p:nvPr/>
          </p:nvSpPr>
          <p:spPr>
            <a:xfrm>
              <a:off x="2578607" y="2392679"/>
              <a:ext cx="506095" cy="419100"/>
            </a:xfrm>
            <a:custGeom>
              <a:avLst/>
              <a:gdLst/>
              <a:ahLst/>
              <a:cxnLst/>
              <a:rect l="l" t="t" r="r" b="b"/>
              <a:pathLst>
                <a:path w="506094" h="419100">
                  <a:moveTo>
                    <a:pt x="184404" y="345947"/>
                  </a:moveTo>
                  <a:lnTo>
                    <a:pt x="84063" y="348856"/>
                  </a:lnTo>
                  <a:lnTo>
                    <a:pt x="83819" y="353567"/>
                  </a:lnTo>
                  <a:lnTo>
                    <a:pt x="179831" y="353567"/>
                  </a:lnTo>
                  <a:lnTo>
                    <a:pt x="182880" y="355091"/>
                  </a:lnTo>
                  <a:lnTo>
                    <a:pt x="181574" y="355128"/>
                  </a:lnTo>
                  <a:lnTo>
                    <a:pt x="252984" y="419100"/>
                  </a:lnTo>
                  <a:lnTo>
                    <a:pt x="263191" y="409955"/>
                  </a:lnTo>
                  <a:lnTo>
                    <a:pt x="249936" y="409955"/>
                  </a:lnTo>
                  <a:lnTo>
                    <a:pt x="252984" y="407232"/>
                  </a:lnTo>
                  <a:lnTo>
                    <a:pt x="184404" y="345947"/>
                  </a:lnTo>
                  <a:close/>
                </a:path>
                <a:path w="506094" h="419100">
                  <a:moveTo>
                    <a:pt x="252984" y="407232"/>
                  </a:moveTo>
                  <a:lnTo>
                    <a:pt x="249936" y="409955"/>
                  </a:lnTo>
                  <a:lnTo>
                    <a:pt x="256031" y="409955"/>
                  </a:lnTo>
                  <a:lnTo>
                    <a:pt x="252984" y="407232"/>
                  </a:lnTo>
                  <a:close/>
                </a:path>
                <a:path w="506094" h="419100">
                  <a:moveTo>
                    <a:pt x="321564" y="345947"/>
                  </a:moveTo>
                  <a:lnTo>
                    <a:pt x="252984" y="407232"/>
                  </a:lnTo>
                  <a:lnTo>
                    <a:pt x="256031" y="409955"/>
                  </a:lnTo>
                  <a:lnTo>
                    <a:pt x="263191" y="409955"/>
                  </a:lnTo>
                  <a:lnTo>
                    <a:pt x="324393" y="355128"/>
                  </a:lnTo>
                  <a:lnTo>
                    <a:pt x="323088" y="355091"/>
                  </a:lnTo>
                  <a:lnTo>
                    <a:pt x="326136" y="353567"/>
                  </a:lnTo>
                  <a:lnTo>
                    <a:pt x="422148" y="353567"/>
                  </a:lnTo>
                  <a:lnTo>
                    <a:pt x="421904" y="348856"/>
                  </a:lnTo>
                  <a:lnTo>
                    <a:pt x="321564" y="345947"/>
                  </a:lnTo>
                  <a:close/>
                </a:path>
                <a:path w="506094" h="419100">
                  <a:moveTo>
                    <a:pt x="88234" y="268224"/>
                  </a:moveTo>
                  <a:lnTo>
                    <a:pt x="77724" y="268224"/>
                  </a:lnTo>
                  <a:lnTo>
                    <a:pt x="80772" y="271271"/>
                  </a:lnTo>
                  <a:lnTo>
                    <a:pt x="77620" y="271271"/>
                  </a:lnTo>
                  <a:lnTo>
                    <a:pt x="74675" y="358139"/>
                  </a:lnTo>
                  <a:lnTo>
                    <a:pt x="181574" y="355128"/>
                  </a:lnTo>
                  <a:lnTo>
                    <a:pt x="179831" y="353567"/>
                  </a:lnTo>
                  <a:lnTo>
                    <a:pt x="83819" y="353567"/>
                  </a:lnTo>
                  <a:lnTo>
                    <a:pt x="79248" y="348995"/>
                  </a:lnTo>
                  <a:lnTo>
                    <a:pt x="84063" y="348856"/>
                  </a:lnTo>
                  <a:lnTo>
                    <a:pt x="88076" y="271271"/>
                  </a:lnTo>
                  <a:lnTo>
                    <a:pt x="80772" y="271271"/>
                  </a:lnTo>
                  <a:lnTo>
                    <a:pt x="77699" y="268952"/>
                  </a:lnTo>
                  <a:lnTo>
                    <a:pt x="88196" y="268952"/>
                  </a:lnTo>
                  <a:lnTo>
                    <a:pt x="88234" y="268224"/>
                  </a:lnTo>
                  <a:close/>
                </a:path>
                <a:path w="506094" h="419100">
                  <a:moveTo>
                    <a:pt x="490317" y="209550"/>
                  </a:moveTo>
                  <a:lnTo>
                    <a:pt x="417575" y="265175"/>
                  </a:lnTo>
                  <a:lnTo>
                    <a:pt x="421904" y="348856"/>
                  </a:lnTo>
                  <a:lnTo>
                    <a:pt x="426719" y="348995"/>
                  </a:lnTo>
                  <a:lnTo>
                    <a:pt x="422148" y="353567"/>
                  </a:lnTo>
                  <a:lnTo>
                    <a:pt x="326136" y="353567"/>
                  </a:lnTo>
                  <a:lnTo>
                    <a:pt x="324393" y="355128"/>
                  </a:lnTo>
                  <a:lnTo>
                    <a:pt x="431292" y="358139"/>
                  </a:lnTo>
                  <a:lnTo>
                    <a:pt x="428347" y="271271"/>
                  </a:lnTo>
                  <a:lnTo>
                    <a:pt x="425196" y="271271"/>
                  </a:lnTo>
                  <a:lnTo>
                    <a:pt x="428244" y="268224"/>
                  </a:lnTo>
                  <a:lnTo>
                    <a:pt x="429234" y="268224"/>
                  </a:lnTo>
                  <a:lnTo>
                    <a:pt x="501929" y="213359"/>
                  </a:lnTo>
                  <a:lnTo>
                    <a:pt x="495300" y="213359"/>
                  </a:lnTo>
                  <a:lnTo>
                    <a:pt x="490317" y="209550"/>
                  </a:lnTo>
                  <a:close/>
                </a:path>
                <a:path w="506094" h="419100">
                  <a:moveTo>
                    <a:pt x="179831" y="353567"/>
                  </a:moveTo>
                  <a:lnTo>
                    <a:pt x="181574" y="355128"/>
                  </a:lnTo>
                  <a:lnTo>
                    <a:pt x="182880" y="355091"/>
                  </a:lnTo>
                  <a:lnTo>
                    <a:pt x="179831" y="353567"/>
                  </a:lnTo>
                  <a:close/>
                </a:path>
                <a:path w="506094" h="419100">
                  <a:moveTo>
                    <a:pt x="326136" y="353567"/>
                  </a:moveTo>
                  <a:lnTo>
                    <a:pt x="323088" y="355091"/>
                  </a:lnTo>
                  <a:lnTo>
                    <a:pt x="324393" y="355128"/>
                  </a:lnTo>
                  <a:lnTo>
                    <a:pt x="326136" y="353567"/>
                  </a:lnTo>
                  <a:close/>
                </a:path>
                <a:path w="506094" h="419100">
                  <a:moveTo>
                    <a:pt x="84063" y="348856"/>
                  </a:moveTo>
                  <a:lnTo>
                    <a:pt x="79248" y="348995"/>
                  </a:lnTo>
                  <a:lnTo>
                    <a:pt x="83819" y="353567"/>
                  </a:lnTo>
                  <a:lnTo>
                    <a:pt x="84063" y="348856"/>
                  </a:lnTo>
                  <a:close/>
                </a:path>
                <a:path w="506094" h="419100">
                  <a:moveTo>
                    <a:pt x="421904" y="348856"/>
                  </a:moveTo>
                  <a:lnTo>
                    <a:pt x="422148" y="353567"/>
                  </a:lnTo>
                  <a:lnTo>
                    <a:pt x="426719" y="348995"/>
                  </a:lnTo>
                  <a:lnTo>
                    <a:pt x="421904" y="348856"/>
                  </a:lnTo>
                  <a:close/>
                </a:path>
                <a:path w="506094" h="419100">
                  <a:moveTo>
                    <a:pt x="77724" y="268224"/>
                  </a:moveTo>
                  <a:lnTo>
                    <a:pt x="77699" y="268952"/>
                  </a:lnTo>
                  <a:lnTo>
                    <a:pt x="80772" y="271271"/>
                  </a:lnTo>
                  <a:lnTo>
                    <a:pt x="77724" y="268224"/>
                  </a:lnTo>
                  <a:close/>
                </a:path>
                <a:path w="506094" h="419100">
                  <a:moveTo>
                    <a:pt x="428244" y="268224"/>
                  </a:moveTo>
                  <a:lnTo>
                    <a:pt x="425196" y="271271"/>
                  </a:lnTo>
                  <a:lnTo>
                    <a:pt x="428268" y="268952"/>
                  </a:lnTo>
                  <a:lnTo>
                    <a:pt x="428244" y="268224"/>
                  </a:lnTo>
                  <a:close/>
                </a:path>
                <a:path w="506094" h="419100">
                  <a:moveTo>
                    <a:pt x="428268" y="268952"/>
                  </a:moveTo>
                  <a:lnTo>
                    <a:pt x="425196" y="271271"/>
                  </a:lnTo>
                  <a:lnTo>
                    <a:pt x="428347" y="271271"/>
                  </a:lnTo>
                  <a:lnTo>
                    <a:pt x="428268" y="268952"/>
                  </a:lnTo>
                  <a:close/>
                </a:path>
                <a:path w="506094" h="419100">
                  <a:moveTo>
                    <a:pt x="77701" y="150203"/>
                  </a:moveTo>
                  <a:lnTo>
                    <a:pt x="0" y="210312"/>
                  </a:lnTo>
                  <a:lnTo>
                    <a:pt x="77699" y="268952"/>
                  </a:lnTo>
                  <a:lnTo>
                    <a:pt x="77724" y="268224"/>
                  </a:lnTo>
                  <a:lnTo>
                    <a:pt x="88234" y="268224"/>
                  </a:lnTo>
                  <a:lnTo>
                    <a:pt x="88392" y="265175"/>
                  </a:lnTo>
                  <a:lnTo>
                    <a:pt x="20632" y="213359"/>
                  </a:lnTo>
                  <a:lnTo>
                    <a:pt x="10668" y="213359"/>
                  </a:lnTo>
                  <a:lnTo>
                    <a:pt x="10668" y="205739"/>
                  </a:lnTo>
                  <a:lnTo>
                    <a:pt x="20632" y="205739"/>
                  </a:lnTo>
                  <a:lnTo>
                    <a:pt x="88392" y="153924"/>
                  </a:lnTo>
                  <a:lnTo>
                    <a:pt x="88234" y="150875"/>
                  </a:lnTo>
                  <a:lnTo>
                    <a:pt x="77724" y="150875"/>
                  </a:lnTo>
                  <a:lnTo>
                    <a:pt x="77701" y="150203"/>
                  </a:lnTo>
                  <a:close/>
                </a:path>
                <a:path w="506094" h="419100">
                  <a:moveTo>
                    <a:pt x="429234" y="268224"/>
                  </a:moveTo>
                  <a:lnTo>
                    <a:pt x="428244" y="268224"/>
                  </a:lnTo>
                  <a:lnTo>
                    <a:pt x="428268" y="268952"/>
                  </a:lnTo>
                  <a:lnTo>
                    <a:pt x="429234" y="268224"/>
                  </a:lnTo>
                  <a:close/>
                </a:path>
                <a:path w="506094" h="419100">
                  <a:moveTo>
                    <a:pt x="10668" y="205739"/>
                  </a:moveTo>
                  <a:lnTo>
                    <a:pt x="10668" y="213359"/>
                  </a:lnTo>
                  <a:lnTo>
                    <a:pt x="15650" y="209550"/>
                  </a:lnTo>
                  <a:lnTo>
                    <a:pt x="10668" y="205739"/>
                  </a:lnTo>
                  <a:close/>
                </a:path>
                <a:path w="506094" h="419100">
                  <a:moveTo>
                    <a:pt x="15650" y="209550"/>
                  </a:moveTo>
                  <a:lnTo>
                    <a:pt x="10668" y="213359"/>
                  </a:lnTo>
                  <a:lnTo>
                    <a:pt x="20632" y="213359"/>
                  </a:lnTo>
                  <a:lnTo>
                    <a:pt x="15650" y="209550"/>
                  </a:lnTo>
                  <a:close/>
                </a:path>
                <a:path w="506094" h="419100">
                  <a:moveTo>
                    <a:pt x="495300" y="205739"/>
                  </a:moveTo>
                  <a:lnTo>
                    <a:pt x="490317" y="209550"/>
                  </a:lnTo>
                  <a:lnTo>
                    <a:pt x="495300" y="213359"/>
                  </a:lnTo>
                  <a:lnTo>
                    <a:pt x="495300" y="205739"/>
                  </a:lnTo>
                  <a:close/>
                </a:path>
                <a:path w="506094" h="419100">
                  <a:moveTo>
                    <a:pt x="500057" y="205739"/>
                  </a:moveTo>
                  <a:lnTo>
                    <a:pt x="495300" y="205739"/>
                  </a:lnTo>
                  <a:lnTo>
                    <a:pt x="495300" y="213359"/>
                  </a:lnTo>
                  <a:lnTo>
                    <a:pt x="501929" y="213359"/>
                  </a:lnTo>
                  <a:lnTo>
                    <a:pt x="505968" y="210312"/>
                  </a:lnTo>
                  <a:lnTo>
                    <a:pt x="500057" y="205739"/>
                  </a:lnTo>
                  <a:close/>
                </a:path>
                <a:path w="506094" h="419100">
                  <a:moveTo>
                    <a:pt x="20632" y="205739"/>
                  </a:moveTo>
                  <a:lnTo>
                    <a:pt x="10668" y="205739"/>
                  </a:lnTo>
                  <a:lnTo>
                    <a:pt x="15650" y="209550"/>
                  </a:lnTo>
                  <a:lnTo>
                    <a:pt x="20632" y="205739"/>
                  </a:lnTo>
                  <a:close/>
                </a:path>
                <a:path w="506094" h="419100">
                  <a:moveTo>
                    <a:pt x="431292" y="60959"/>
                  </a:moveTo>
                  <a:lnTo>
                    <a:pt x="324393" y="63971"/>
                  </a:lnTo>
                  <a:lnTo>
                    <a:pt x="326136" y="65531"/>
                  </a:lnTo>
                  <a:lnTo>
                    <a:pt x="422148" y="65531"/>
                  </a:lnTo>
                  <a:lnTo>
                    <a:pt x="426719" y="70103"/>
                  </a:lnTo>
                  <a:lnTo>
                    <a:pt x="421904" y="70243"/>
                  </a:lnTo>
                  <a:lnTo>
                    <a:pt x="417575" y="153924"/>
                  </a:lnTo>
                  <a:lnTo>
                    <a:pt x="490317" y="209550"/>
                  </a:lnTo>
                  <a:lnTo>
                    <a:pt x="495300" y="205739"/>
                  </a:lnTo>
                  <a:lnTo>
                    <a:pt x="500057" y="205739"/>
                  </a:lnTo>
                  <a:lnTo>
                    <a:pt x="429136" y="150875"/>
                  </a:lnTo>
                  <a:lnTo>
                    <a:pt x="428244" y="150875"/>
                  </a:lnTo>
                  <a:lnTo>
                    <a:pt x="425196" y="147827"/>
                  </a:lnTo>
                  <a:lnTo>
                    <a:pt x="428347" y="147827"/>
                  </a:lnTo>
                  <a:lnTo>
                    <a:pt x="431292" y="60959"/>
                  </a:lnTo>
                  <a:close/>
                </a:path>
                <a:path w="506094" h="419100">
                  <a:moveTo>
                    <a:pt x="80772" y="147827"/>
                  </a:moveTo>
                  <a:lnTo>
                    <a:pt x="77701" y="150203"/>
                  </a:lnTo>
                  <a:lnTo>
                    <a:pt x="77724" y="150875"/>
                  </a:lnTo>
                  <a:lnTo>
                    <a:pt x="80772" y="147827"/>
                  </a:lnTo>
                  <a:close/>
                </a:path>
                <a:path w="506094" h="419100">
                  <a:moveTo>
                    <a:pt x="88076" y="147827"/>
                  </a:moveTo>
                  <a:lnTo>
                    <a:pt x="80772" y="147827"/>
                  </a:lnTo>
                  <a:lnTo>
                    <a:pt x="77724" y="150875"/>
                  </a:lnTo>
                  <a:lnTo>
                    <a:pt x="88234" y="150875"/>
                  </a:lnTo>
                  <a:lnTo>
                    <a:pt x="88076" y="147827"/>
                  </a:lnTo>
                  <a:close/>
                </a:path>
                <a:path w="506094" h="419100">
                  <a:moveTo>
                    <a:pt x="425196" y="147827"/>
                  </a:moveTo>
                  <a:lnTo>
                    <a:pt x="428244" y="150875"/>
                  </a:lnTo>
                  <a:lnTo>
                    <a:pt x="428266" y="150203"/>
                  </a:lnTo>
                  <a:lnTo>
                    <a:pt x="425196" y="147827"/>
                  </a:lnTo>
                  <a:close/>
                </a:path>
                <a:path w="506094" h="419100">
                  <a:moveTo>
                    <a:pt x="428266" y="150203"/>
                  </a:moveTo>
                  <a:lnTo>
                    <a:pt x="428244" y="150875"/>
                  </a:lnTo>
                  <a:lnTo>
                    <a:pt x="429136" y="150875"/>
                  </a:lnTo>
                  <a:lnTo>
                    <a:pt x="428266" y="150203"/>
                  </a:lnTo>
                  <a:close/>
                </a:path>
                <a:path w="506094" h="419100">
                  <a:moveTo>
                    <a:pt x="74675" y="60959"/>
                  </a:moveTo>
                  <a:lnTo>
                    <a:pt x="77701" y="150203"/>
                  </a:lnTo>
                  <a:lnTo>
                    <a:pt x="80772" y="147827"/>
                  </a:lnTo>
                  <a:lnTo>
                    <a:pt x="88076" y="147827"/>
                  </a:lnTo>
                  <a:lnTo>
                    <a:pt x="84063" y="70243"/>
                  </a:lnTo>
                  <a:lnTo>
                    <a:pt x="79248" y="70103"/>
                  </a:lnTo>
                  <a:lnTo>
                    <a:pt x="83819" y="65531"/>
                  </a:lnTo>
                  <a:lnTo>
                    <a:pt x="179831" y="65531"/>
                  </a:lnTo>
                  <a:lnTo>
                    <a:pt x="181574" y="63971"/>
                  </a:lnTo>
                  <a:lnTo>
                    <a:pt x="74675" y="60959"/>
                  </a:lnTo>
                  <a:close/>
                </a:path>
                <a:path w="506094" h="419100">
                  <a:moveTo>
                    <a:pt x="428347" y="147827"/>
                  </a:moveTo>
                  <a:lnTo>
                    <a:pt x="425196" y="147827"/>
                  </a:lnTo>
                  <a:lnTo>
                    <a:pt x="428266" y="150203"/>
                  </a:lnTo>
                  <a:lnTo>
                    <a:pt x="428347" y="147827"/>
                  </a:lnTo>
                  <a:close/>
                </a:path>
                <a:path w="506094" h="419100">
                  <a:moveTo>
                    <a:pt x="252984" y="0"/>
                  </a:moveTo>
                  <a:lnTo>
                    <a:pt x="181574" y="63971"/>
                  </a:lnTo>
                  <a:lnTo>
                    <a:pt x="182880" y="64007"/>
                  </a:lnTo>
                  <a:lnTo>
                    <a:pt x="179831" y="65531"/>
                  </a:lnTo>
                  <a:lnTo>
                    <a:pt x="83819" y="65531"/>
                  </a:lnTo>
                  <a:lnTo>
                    <a:pt x="84063" y="70243"/>
                  </a:lnTo>
                  <a:lnTo>
                    <a:pt x="184404" y="73151"/>
                  </a:lnTo>
                  <a:lnTo>
                    <a:pt x="252984" y="13326"/>
                  </a:lnTo>
                  <a:lnTo>
                    <a:pt x="249936" y="10667"/>
                  </a:lnTo>
                  <a:lnTo>
                    <a:pt x="264892" y="10667"/>
                  </a:lnTo>
                  <a:lnTo>
                    <a:pt x="252984" y="0"/>
                  </a:lnTo>
                  <a:close/>
                </a:path>
                <a:path w="506094" h="419100">
                  <a:moveTo>
                    <a:pt x="264892" y="10667"/>
                  </a:moveTo>
                  <a:lnTo>
                    <a:pt x="256031" y="10667"/>
                  </a:lnTo>
                  <a:lnTo>
                    <a:pt x="252984" y="13326"/>
                  </a:lnTo>
                  <a:lnTo>
                    <a:pt x="321564" y="73151"/>
                  </a:lnTo>
                  <a:lnTo>
                    <a:pt x="421904" y="70243"/>
                  </a:lnTo>
                  <a:lnTo>
                    <a:pt x="422148" y="65531"/>
                  </a:lnTo>
                  <a:lnTo>
                    <a:pt x="326136" y="65531"/>
                  </a:lnTo>
                  <a:lnTo>
                    <a:pt x="323088" y="64007"/>
                  </a:lnTo>
                  <a:lnTo>
                    <a:pt x="324393" y="63971"/>
                  </a:lnTo>
                  <a:lnTo>
                    <a:pt x="264892" y="10667"/>
                  </a:lnTo>
                  <a:close/>
                </a:path>
                <a:path w="506094" h="419100">
                  <a:moveTo>
                    <a:pt x="83819" y="65531"/>
                  </a:moveTo>
                  <a:lnTo>
                    <a:pt x="79248" y="70103"/>
                  </a:lnTo>
                  <a:lnTo>
                    <a:pt x="84063" y="70243"/>
                  </a:lnTo>
                  <a:lnTo>
                    <a:pt x="83819" y="65531"/>
                  </a:lnTo>
                  <a:close/>
                </a:path>
                <a:path w="506094" h="419100">
                  <a:moveTo>
                    <a:pt x="422148" y="65531"/>
                  </a:moveTo>
                  <a:lnTo>
                    <a:pt x="421904" y="70243"/>
                  </a:lnTo>
                  <a:lnTo>
                    <a:pt x="426719" y="70103"/>
                  </a:lnTo>
                  <a:lnTo>
                    <a:pt x="422148" y="65531"/>
                  </a:lnTo>
                  <a:close/>
                </a:path>
                <a:path w="506094" h="419100">
                  <a:moveTo>
                    <a:pt x="181574" y="63971"/>
                  </a:moveTo>
                  <a:lnTo>
                    <a:pt x="179831" y="65531"/>
                  </a:lnTo>
                  <a:lnTo>
                    <a:pt x="182880" y="64007"/>
                  </a:lnTo>
                  <a:lnTo>
                    <a:pt x="181574" y="63971"/>
                  </a:lnTo>
                  <a:close/>
                </a:path>
                <a:path w="506094" h="419100">
                  <a:moveTo>
                    <a:pt x="324393" y="63971"/>
                  </a:moveTo>
                  <a:lnTo>
                    <a:pt x="323088" y="64007"/>
                  </a:lnTo>
                  <a:lnTo>
                    <a:pt x="326136" y="65531"/>
                  </a:lnTo>
                  <a:lnTo>
                    <a:pt x="324393" y="63971"/>
                  </a:lnTo>
                  <a:close/>
                </a:path>
                <a:path w="506094" h="419100">
                  <a:moveTo>
                    <a:pt x="256031" y="10667"/>
                  </a:moveTo>
                  <a:lnTo>
                    <a:pt x="249936" y="10667"/>
                  </a:lnTo>
                  <a:lnTo>
                    <a:pt x="252984" y="13326"/>
                  </a:lnTo>
                  <a:lnTo>
                    <a:pt x="256031" y="10667"/>
                  </a:lnTo>
                  <a:close/>
                </a:path>
              </a:pathLst>
            </a:custGeom>
            <a:solidFill>
              <a:srgbClr val="BE4B48"/>
            </a:solidFill>
          </p:spPr>
          <p:txBody>
            <a:bodyPr wrap="square" lIns="0" tIns="0" rIns="0" bIns="0" rtlCol="0"/>
            <a:lstStyle/>
            <a:p>
              <a:endParaRPr sz="100"/>
            </a:p>
          </p:txBody>
        </p:sp>
      </p:grpSp>
      <p:sp>
        <p:nvSpPr>
          <p:cNvPr id="13" name="object 13"/>
          <p:cNvSpPr txBox="1"/>
          <p:nvPr/>
        </p:nvSpPr>
        <p:spPr>
          <a:xfrm>
            <a:off x="3737516" y="2221646"/>
            <a:ext cx="154895" cy="261620"/>
          </a:xfrm>
          <a:prstGeom prst="rect">
            <a:avLst/>
          </a:prstGeom>
        </p:spPr>
        <p:txBody>
          <a:bodyPr vert="horz" wrap="square" lIns="0" tIns="11516" rIns="0" bIns="0" rtlCol="0">
            <a:spAutoFit/>
          </a:bodyPr>
          <a:lstStyle/>
          <a:p>
            <a:pPr marL="12700">
              <a:lnSpc>
                <a:spcPct val="100000"/>
              </a:lnSpc>
              <a:spcBef>
                <a:spcPts val="100"/>
              </a:spcBef>
            </a:pPr>
            <a:r>
              <a:rPr sz="1630" dirty="0">
                <a:solidFill>
                  <a:srgbClr val="FFFFFF"/>
                </a:solidFill>
                <a:latin typeface="Verdana" panose="020B0604030504040204"/>
                <a:cs typeface="Verdana" panose="020B0604030504040204"/>
              </a:rPr>
              <a:t>2</a:t>
            </a:r>
            <a:endParaRPr sz="1630">
              <a:latin typeface="Verdana" panose="020B0604030504040204"/>
              <a:cs typeface="Verdana" panose="020B0604030504040204"/>
            </a:endParaRPr>
          </a:p>
        </p:txBody>
      </p:sp>
      <p:grpSp>
        <p:nvGrpSpPr>
          <p:cNvPr id="14" name="object 14"/>
          <p:cNvGrpSpPr/>
          <p:nvPr/>
        </p:nvGrpSpPr>
        <p:grpSpPr>
          <a:xfrm>
            <a:off x="4051613" y="4925321"/>
            <a:ext cx="460655" cy="381768"/>
            <a:chOff x="3092195" y="5431535"/>
            <a:chExt cx="508000" cy="421005"/>
          </a:xfrm>
        </p:grpSpPr>
        <p:sp>
          <p:nvSpPr>
            <p:cNvPr id="15" name="object 15"/>
            <p:cNvSpPr/>
            <p:nvPr/>
          </p:nvSpPr>
          <p:spPr>
            <a:xfrm>
              <a:off x="3101339" y="5437631"/>
              <a:ext cx="489204" cy="408432"/>
            </a:xfrm>
            <a:prstGeom prst="rect">
              <a:avLst/>
            </a:prstGeom>
            <a:blipFill>
              <a:blip r:embed="rId6" cstate="print"/>
              <a:stretch>
                <a:fillRect/>
              </a:stretch>
            </a:blipFill>
          </p:spPr>
          <p:txBody>
            <a:bodyPr wrap="square" lIns="0" tIns="0" rIns="0" bIns="0" rtlCol="0"/>
            <a:lstStyle/>
            <a:p>
              <a:endParaRPr sz="100"/>
            </a:p>
          </p:txBody>
        </p:sp>
        <p:sp>
          <p:nvSpPr>
            <p:cNvPr id="16" name="object 16"/>
            <p:cNvSpPr/>
            <p:nvPr/>
          </p:nvSpPr>
          <p:spPr>
            <a:xfrm>
              <a:off x="3092195" y="5431535"/>
              <a:ext cx="507492" cy="420624"/>
            </a:xfrm>
            <a:prstGeom prst="rect">
              <a:avLst/>
            </a:prstGeom>
            <a:blipFill>
              <a:blip r:embed="rId7" cstate="print"/>
              <a:stretch>
                <a:fillRect/>
              </a:stretch>
            </a:blipFill>
          </p:spPr>
          <p:txBody>
            <a:bodyPr wrap="square" lIns="0" tIns="0" rIns="0" bIns="0" rtlCol="0"/>
            <a:lstStyle/>
            <a:p>
              <a:endParaRPr sz="100"/>
            </a:p>
          </p:txBody>
        </p:sp>
        <p:sp>
          <p:nvSpPr>
            <p:cNvPr id="17" name="object 17"/>
            <p:cNvSpPr/>
            <p:nvPr/>
          </p:nvSpPr>
          <p:spPr>
            <a:xfrm>
              <a:off x="3092195" y="5431535"/>
              <a:ext cx="508000" cy="421005"/>
            </a:xfrm>
            <a:custGeom>
              <a:avLst/>
              <a:gdLst/>
              <a:ahLst/>
              <a:cxnLst/>
              <a:rect l="l" t="t" r="r" b="b"/>
              <a:pathLst>
                <a:path w="508000" h="421004">
                  <a:moveTo>
                    <a:pt x="184404" y="345948"/>
                  </a:moveTo>
                  <a:lnTo>
                    <a:pt x="85559" y="348855"/>
                  </a:lnTo>
                  <a:lnTo>
                    <a:pt x="85343" y="355092"/>
                  </a:lnTo>
                  <a:lnTo>
                    <a:pt x="179831" y="355092"/>
                  </a:lnTo>
                  <a:lnTo>
                    <a:pt x="182880" y="356616"/>
                  </a:lnTo>
                  <a:lnTo>
                    <a:pt x="181574" y="356652"/>
                  </a:lnTo>
                  <a:lnTo>
                    <a:pt x="252983" y="420624"/>
                  </a:lnTo>
                  <a:lnTo>
                    <a:pt x="265140" y="409956"/>
                  </a:lnTo>
                  <a:lnTo>
                    <a:pt x="249936" y="409956"/>
                  </a:lnTo>
                  <a:lnTo>
                    <a:pt x="253746" y="406622"/>
                  </a:lnTo>
                  <a:lnTo>
                    <a:pt x="184404" y="345948"/>
                  </a:lnTo>
                  <a:close/>
                </a:path>
                <a:path w="508000" h="421004">
                  <a:moveTo>
                    <a:pt x="253746" y="406622"/>
                  </a:moveTo>
                  <a:lnTo>
                    <a:pt x="249936" y="409956"/>
                  </a:lnTo>
                  <a:lnTo>
                    <a:pt x="257556" y="409956"/>
                  </a:lnTo>
                  <a:lnTo>
                    <a:pt x="253746" y="406622"/>
                  </a:lnTo>
                  <a:close/>
                </a:path>
                <a:path w="508000" h="421004">
                  <a:moveTo>
                    <a:pt x="323088" y="345948"/>
                  </a:moveTo>
                  <a:lnTo>
                    <a:pt x="253746" y="406622"/>
                  </a:lnTo>
                  <a:lnTo>
                    <a:pt x="257556" y="409956"/>
                  </a:lnTo>
                  <a:lnTo>
                    <a:pt x="265140" y="409956"/>
                  </a:lnTo>
                  <a:lnTo>
                    <a:pt x="325882" y="356651"/>
                  </a:lnTo>
                  <a:lnTo>
                    <a:pt x="324612" y="356616"/>
                  </a:lnTo>
                  <a:lnTo>
                    <a:pt x="327659" y="355092"/>
                  </a:lnTo>
                  <a:lnTo>
                    <a:pt x="422148" y="355092"/>
                  </a:lnTo>
                  <a:lnTo>
                    <a:pt x="421932" y="348855"/>
                  </a:lnTo>
                  <a:lnTo>
                    <a:pt x="323088" y="345948"/>
                  </a:lnTo>
                  <a:close/>
                </a:path>
                <a:path w="508000" h="421004">
                  <a:moveTo>
                    <a:pt x="88339" y="268224"/>
                  </a:moveTo>
                  <a:lnTo>
                    <a:pt x="79248" y="268224"/>
                  </a:lnTo>
                  <a:lnTo>
                    <a:pt x="80772" y="272795"/>
                  </a:lnTo>
                  <a:lnTo>
                    <a:pt x="79019" y="272795"/>
                  </a:lnTo>
                  <a:lnTo>
                    <a:pt x="74676" y="359663"/>
                  </a:lnTo>
                  <a:lnTo>
                    <a:pt x="181574" y="356652"/>
                  </a:lnTo>
                  <a:lnTo>
                    <a:pt x="179831" y="355092"/>
                  </a:lnTo>
                  <a:lnTo>
                    <a:pt x="85343" y="355092"/>
                  </a:lnTo>
                  <a:lnTo>
                    <a:pt x="80772" y="348995"/>
                  </a:lnTo>
                  <a:lnTo>
                    <a:pt x="85559" y="348855"/>
                  </a:lnTo>
                  <a:lnTo>
                    <a:pt x="88181" y="272795"/>
                  </a:lnTo>
                  <a:lnTo>
                    <a:pt x="80772" y="272795"/>
                  </a:lnTo>
                  <a:lnTo>
                    <a:pt x="79084" y="271490"/>
                  </a:lnTo>
                  <a:lnTo>
                    <a:pt x="88226" y="271490"/>
                  </a:lnTo>
                  <a:lnTo>
                    <a:pt x="88339" y="268224"/>
                  </a:lnTo>
                  <a:close/>
                </a:path>
                <a:path w="508000" h="421004">
                  <a:moveTo>
                    <a:pt x="491904" y="209598"/>
                  </a:moveTo>
                  <a:lnTo>
                    <a:pt x="419100" y="266700"/>
                  </a:lnTo>
                  <a:lnTo>
                    <a:pt x="421932" y="348855"/>
                  </a:lnTo>
                  <a:lnTo>
                    <a:pt x="426719" y="348995"/>
                  </a:lnTo>
                  <a:lnTo>
                    <a:pt x="422148" y="355092"/>
                  </a:lnTo>
                  <a:lnTo>
                    <a:pt x="327659" y="355092"/>
                  </a:lnTo>
                  <a:lnTo>
                    <a:pt x="325923" y="356616"/>
                  </a:lnTo>
                  <a:lnTo>
                    <a:pt x="432816" y="359663"/>
                  </a:lnTo>
                  <a:lnTo>
                    <a:pt x="428472" y="272795"/>
                  </a:lnTo>
                  <a:lnTo>
                    <a:pt x="426719" y="272795"/>
                  </a:lnTo>
                  <a:lnTo>
                    <a:pt x="428244" y="268224"/>
                  </a:lnTo>
                  <a:lnTo>
                    <a:pt x="432630" y="268224"/>
                  </a:lnTo>
                  <a:lnTo>
                    <a:pt x="503551" y="213360"/>
                  </a:lnTo>
                  <a:lnTo>
                    <a:pt x="496824" y="213360"/>
                  </a:lnTo>
                  <a:lnTo>
                    <a:pt x="491904" y="209598"/>
                  </a:lnTo>
                  <a:close/>
                </a:path>
                <a:path w="508000" h="421004">
                  <a:moveTo>
                    <a:pt x="179831" y="355092"/>
                  </a:moveTo>
                  <a:lnTo>
                    <a:pt x="181574" y="356652"/>
                  </a:lnTo>
                  <a:lnTo>
                    <a:pt x="182880" y="356616"/>
                  </a:lnTo>
                  <a:lnTo>
                    <a:pt x="179831" y="355092"/>
                  </a:lnTo>
                  <a:close/>
                </a:path>
                <a:path w="508000" h="421004">
                  <a:moveTo>
                    <a:pt x="327659" y="355092"/>
                  </a:moveTo>
                  <a:lnTo>
                    <a:pt x="324612" y="356616"/>
                  </a:lnTo>
                  <a:lnTo>
                    <a:pt x="325882" y="356651"/>
                  </a:lnTo>
                  <a:lnTo>
                    <a:pt x="327659" y="355092"/>
                  </a:lnTo>
                  <a:close/>
                </a:path>
                <a:path w="508000" h="421004">
                  <a:moveTo>
                    <a:pt x="85559" y="348855"/>
                  </a:moveTo>
                  <a:lnTo>
                    <a:pt x="80772" y="348995"/>
                  </a:lnTo>
                  <a:lnTo>
                    <a:pt x="85343" y="355092"/>
                  </a:lnTo>
                  <a:lnTo>
                    <a:pt x="85559" y="348855"/>
                  </a:lnTo>
                  <a:close/>
                </a:path>
                <a:path w="508000" h="421004">
                  <a:moveTo>
                    <a:pt x="421932" y="348855"/>
                  </a:moveTo>
                  <a:lnTo>
                    <a:pt x="422148" y="355092"/>
                  </a:lnTo>
                  <a:lnTo>
                    <a:pt x="426719" y="348995"/>
                  </a:lnTo>
                  <a:lnTo>
                    <a:pt x="421932" y="348855"/>
                  </a:lnTo>
                  <a:close/>
                </a:path>
                <a:path w="508000" h="421004">
                  <a:moveTo>
                    <a:pt x="79248" y="268224"/>
                  </a:moveTo>
                  <a:lnTo>
                    <a:pt x="79084" y="271490"/>
                  </a:lnTo>
                  <a:lnTo>
                    <a:pt x="80772" y="272795"/>
                  </a:lnTo>
                  <a:lnTo>
                    <a:pt x="79248" y="268224"/>
                  </a:lnTo>
                  <a:close/>
                </a:path>
                <a:path w="508000" h="421004">
                  <a:moveTo>
                    <a:pt x="428244" y="268224"/>
                  </a:moveTo>
                  <a:lnTo>
                    <a:pt x="426719" y="272795"/>
                  </a:lnTo>
                  <a:lnTo>
                    <a:pt x="428407" y="271490"/>
                  </a:lnTo>
                  <a:lnTo>
                    <a:pt x="428244" y="268224"/>
                  </a:lnTo>
                  <a:close/>
                </a:path>
                <a:path w="508000" h="421004">
                  <a:moveTo>
                    <a:pt x="428407" y="271490"/>
                  </a:moveTo>
                  <a:lnTo>
                    <a:pt x="426719" y="272795"/>
                  </a:lnTo>
                  <a:lnTo>
                    <a:pt x="428472" y="272795"/>
                  </a:lnTo>
                  <a:lnTo>
                    <a:pt x="428407" y="271490"/>
                  </a:lnTo>
                  <a:close/>
                </a:path>
                <a:path w="508000" h="421004">
                  <a:moveTo>
                    <a:pt x="79084" y="149133"/>
                  </a:moveTo>
                  <a:lnTo>
                    <a:pt x="0" y="210312"/>
                  </a:lnTo>
                  <a:lnTo>
                    <a:pt x="79084" y="271490"/>
                  </a:lnTo>
                  <a:lnTo>
                    <a:pt x="79248" y="268224"/>
                  </a:lnTo>
                  <a:lnTo>
                    <a:pt x="88339" y="268224"/>
                  </a:lnTo>
                  <a:lnTo>
                    <a:pt x="88392" y="266700"/>
                  </a:lnTo>
                  <a:lnTo>
                    <a:pt x="20383" y="213360"/>
                  </a:lnTo>
                  <a:lnTo>
                    <a:pt x="10668" y="213360"/>
                  </a:lnTo>
                  <a:lnTo>
                    <a:pt x="10668" y="205740"/>
                  </a:lnTo>
                  <a:lnTo>
                    <a:pt x="20632" y="205740"/>
                  </a:lnTo>
                  <a:lnTo>
                    <a:pt x="88392" y="153924"/>
                  </a:lnTo>
                  <a:lnTo>
                    <a:pt x="88339" y="152400"/>
                  </a:lnTo>
                  <a:lnTo>
                    <a:pt x="79248" y="152400"/>
                  </a:lnTo>
                  <a:lnTo>
                    <a:pt x="79084" y="149133"/>
                  </a:lnTo>
                  <a:close/>
                </a:path>
                <a:path w="508000" h="421004">
                  <a:moveTo>
                    <a:pt x="432630" y="268224"/>
                  </a:moveTo>
                  <a:lnTo>
                    <a:pt x="428244" y="268224"/>
                  </a:lnTo>
                  <a:lnTo>
                    <a:pt x="428407" y="271490"/>
                  </a:lnTo>
                  <a:lnTo>
                    <a:pt x="432630" y="268224"/>
                  </a:lnTo>
                  <a:close/>
                </a:path>
                <a:path w="508000" h="421004">
                  <a:moveTo>
                    <a:pt x="10668" y="205740"/>
                  </a:moveTo>
                  <a:lnTo>
                    <a:pt x="10668" y="213360"/>
                  </a:lnTo>
                  <a:lnTo>
                    <a:pt x="15587" y="209598"/>
                  </a:lnTo>
                  <a:lnTo>
                    <a:pt x="10668" y="205740"/>
                  </a:lnTo>
                  <a:close/>
                </a:path>
                <a:path w="508000" h="421004">
                  <a:moveTo>
                    <a:pt x="15587" y="209598"/>
                  </a:moveTo>
                  <a:lnTo>
                    <a:pt x="10668" y="213360"/>
                  </a:lnTo>
                  <a:lnTo>
                    <a:pt x="20383" y="213360"/>
                  </a:lnTo>
                  <a:lnTo>
                    <a:pt x="15587" y="209598"/>
                  </a:lnTo>
                  <a:close/>
                </a:path>
                <a:path w="508000" h="421004">
                  <a:moveTo>
                    <a:pt x="496824" y="205740"/>
                  </a:moveTo>
                  <a:lnTo>
                    <a:pt x="491904" y="209598"/>
                  </a:lnTo>
                  <a:lnTo>
                    <a:pt x="496824" y="213360"/>
                  </a:lnTo>
                  <a:lnTo>
                    <a:pt x="496824" y="205740"/>
                  </a:lnTo>
                  <a:close/>
                </a:path>
                <a:path w="508000" h="421004">
                  <a:moveTo>
                    <a:pt x="501581" y="205740"/>
                  </a:moveTo>
                  <a:lnTo>
                    <a:pt x="496824" y="205740"/>
                  </a:lnTo>
                  <a:lnTo>
                    <a:pt x="496824" y="213360"/>
                  </a:lnTo>
                  <a:lnTo>
                    <a:pt x="503551" y="213360"/>
                  </a:lnTo>
                  <a:lnTo>
                    <a:pt x="507492" y="210312"/>
                  </a:lnTo>
                  <a:lnTo>
                    <a:pt x="501581" y="205740"/>
                  </a:lnTo>
                  <a:close/>
                </a:path>
                <a:path w="508000" h="421004">
                  <a:moveTo>
                    <a:pt x="20632" y="205740"/>
                  </a:moveTo>
                  <a:lnTo>
                    <a:pt x="10668" y="205740"/>
                  </a:lnTo>
                  <a:lnTo>
                    <a:pt x="15587" y="209598"/>
                  </a:lnTo>
                  <a:lnTo>
                    <a:pt x="20632" y="205740"/>
                  </a:lnTo>
                  <a:close/>
                </a:path>
                <a:path w="508000" h="421004">
                  <a:moveTo>
                    <a:pt x="432816" y="60960"/>
                  </a:moveTo>
                  <a:lnTo>
                    <a:pt x="325917" y="63971"/>
                  </a:lnTo>
                  <a:lnTo>
                    <a:pt x="327659" y="65531"/>
                  </a:lnTo>
                  <a:lnTo>
                    <a:pt x="422148" y="65531"/>
                  </a:lnTo>
                  <a:lnTo>
                    <a:pt x="426719" y="70104"/>
                  </a:lnTo>
                  <a:lnTo>
                    <a:pt x="421985" y="70243"/>
                  </a:lnTo>
                  <a:lnTo>
                    <a:pt x="419100" y="153924"/>
                  </a:lnTo>
                  <a:lnTo>
                    <a:pt x="491904" y="209598"/>
                  </a:lnTo>
                  <a:lnTo>
                    <a:pt x="496824" y="205740"/>
                  </a:lnTo>
                  <a:lnTo>
                    <a:pt x="501581" y="205740"/>
                  </a:lnTo>
                  <a:lnTo>
                    <a:pt x="432630" y="152400"/>
                  </a:lnTo>
                  <a:lnTo>
                    <a:pt x="428244" y="152400"/>
                  </a:lnTo>
                  <a:lnTo>
                    <a:pt x="426719" y="147828"/>
                  </a:lnTo>
                  <a:lnTo>
                    <a:pt x="428472" y="147828"/>
                  </a:lnTo>
                  <a:lnTo>
                    <a:pt x="432816" y="60960"/>
                  </a:lnTo>
                  <a:close/>
                </a:path>
                <a:path w="508000" h="421004">
                  <a:moveTo>
                    <a:pt x="80772" y="147828"/>
                  </a:moveTo>
                  <a:lnTo>
                    <a:pt x="79084" y="149133"/>
                  </a:lnTo>
                  <a:lnTo>
                    <a:pt x="79248" y="152400"/>
                  </a:lnTo>
                  <a:lnTo>
                    <a:pt x="80772" y="147828"/>
                  </a:lnTo>
                  <a:close/>
                </a:path>
                <a:path w="508000" h="421004">
                  <a:moveTo>
                    <a:pt x="88181" y="147828"/>
                  </a:moveTo>
                  <a:lnTo>
                    <a:pt x="80772" y="147828"/>
                  </a:lnTo>
                  <a:lnTo>
                    <a:pt x="79248" y="152400"/>
                  </a:lnTo>
                  <a:lnTo>
                    <a:pt x="88339" y="152400"/>
                  </a:lnTo>
                  <a:lnTo>
                    <a:pt x="88181" y="147828"/>
                  </a:lnTo>
                  <a:close/>
                </a:path>
                <a:path w="508000" h="421004">
                  <a:moveTo>
                    <a:pt x="426719" y="147828"/>
                  </a:moveTo>
                  <a:lnTo>
                    <a:pt x="428244" y="152400"/>
                  </a:lnTo>
                  <a:lnTo>
                    <a:pt x="428407" y="149133"/>
                  </a:lnTo>
                  <a:lnTo>
                    <a:pt x="426719" y="147828"/>
                  </a:lnTo>
                  <a:close/>
                </a:path>
                <a:path w="508000" h="421004">
                  <a:moveTo>
                    <a:pt x="428407" y="149133"/>
                  </a:moveTo>
                  <a:lnTo>
                    <a:pt x="428244" y="152400"/>
                  </a:lnTo>
                  <a:lnTo>
                    <a:pt x="432630" y="152400"/>
                  </a:lnTo>
                  <a:lnTo>
                    <a:pt x="428407" y="149133"/>
                  </a:lnTo>
                  <a:close/>
                </a:path>
                <a:path w="508000" h="421004">
                  <a:moveTo>
                    <a:pt x="74676" y="60960"/>
                  </a:moveTo>
                  <a:lnTo>
                    <a:pt x="79084" y="149133"/>
                  </a:lnTo>
                  <a:lnTo>
                    <a:pt x="80772" y="147828"/>
                  </a:lnTo>
                  <a:lnTo>
                    <a:pt x="88181" y="147828"/>
                  </a:lnTo>
                  <a:lnTo>
                    <a:pt x="85506" y="70243"/>
                  </a:lnTo>
                  <a:lnTo>
                    <a:pt x="80772" y="70104"/>
                  </a:lnTo>
                  <a:lnTo>
                    <a:pt x="85343" y="65531"/>
                  </a:lnTo>
                  <a:lnTo>
                    <a:pt x="179831" y="65531"/>
                  </a:lnTo>
                  <a:lnTo>
                    <a:pt x="181574" y="63971"/>
                  </a:lnTo>
                  <a:lnTo>
                    <a:pt x="74676" y="60960"/>
                  </a:lnTo>
                  <a:close/>
                </a:path>
                <a:path w="508000" h="421004">
                  <a:moveTo>
                    <a:pt x="428472" y="147828"/>
                  </a:moveTo>
                  <a:lnTo>
                    <a:pt x="426719" y="147828"/>
                  </a:lnTo>
                  <a:lnTo>
                    <a:pt x="428407" y="149133"/>
                  </a:lnTo>
                  <a:lnTo>
                    <a:pt x="428472" y="147828"/>
                  </a:lnTo>
                  <a:close/>
                </a:path>
                <a:path w="508000" h="421004">
                  <a:moveTo>
                    <a:pt x="252983" y="0"/>
                  </a:moveTo>
                  <a:lnTo>
                    <a:pt x="181574" y="63971"/>
                  </a:lnTo>
                  <a:lnTo>
                    <a:pt x="182880" y="64007"/>
                  </a:lnTo>
                  <a:lnTo>
                    <a:pt x="179831" y="65531"/>
                  </a:lnTo>
                  <a:lnTo>
                    <a:pt x="85343" y="65531"/>
                  </a:lnTo>
                  <a:lnTo>
                    <a:pt x="85506" y="70243"/>
                  </a:lnTo>
                  <a:lnTo>
                    <a:pt x="184404" y="73151"/>
                  </a:lnTo>
                  <a:lnTo>
                    <a:pt x="253746" y="12477"/>
                  </a:lnTo>
                  <a:lnTo>
                    <a:pt x="249936" y="9143"/>
                  </a:lnTo>
                  <a:lnTo>
                    <a:pt x="263403" y="9143"/>
                  </a:lnTo>
                  <a:lnTo>
                    <a:pt x="252983" y="0"/>
                  </a:lnTo>
                  <a:close/>
                </a:path>
                <a:path w="508000" h="421004">
                  <a:moveTo>
                    <a:pt x="263403" y="9143"/>
                  </a:moveTo>
                  <a:lnTo>
                    <a:pt x="257556" y="9143"/>
                  </a:lnTo>
                  <a:lnTo>
                    <a:pt x="253746" y="12477"/>
                  </a:lnTo>
                  <a:lnTo>
                    <a:pt x="323088" y="73151"/>
                  </a:lnTo>
                  <a:lnTo>
                    <a:pt x="421985" y="70243"/>
                  </a:lnTo>
                  <a:lnTo>
                    <a:pt x="422148" y="65531"/>
                  </a:lnTo>
                  <a:lnTo>
                    <a:pt x="327659" y="65531"/>
                  </a:lnTo>
                  <a:lnTo>
                    <a:pt x="324612" y="64007"/>
                  </a:lnTo>
                  <a:lnTo>
                    <a:pt x="325882" y="63972"/>
                  </a:lnTo>
                  <a:lnTo>
                    <a:pt x="263403" y="9143"/>
                  </a:lnTo>
                  <a:close/>
                </a:path>
                <a:path w="508000" h="421004">
                  <a:moveTo>
                    <a:pt x="85343" y="65531"/>
                  </a:moveTo>
                  <a:lnTo>
                    <a:pt x="80772" y="70104"/>
                  </a:lnTo>
                  <a:lnTo>
                    <a:pt x="85506" y="70243"/>
                  </a:lnTo>
                  <a:lnTo>
                    <a:pt x="85343" y="65531"/>
                  </a:lnTo>
                  <a:close/>
                </a:path>
                <a:path w="508000" h="421004">
                  <a:moveTo>
                    <a:pt x="422148" y="65531"/>
                  </a:moveTo>
                  <a:lnTo>
                    <a:pt x="421985" y="70243"/>
                  </a:lnTo>
                  <a:lnTo>
                    <a:pt x="426719" y="70104"/>
                  </a:lnTo>
                  <a:lnTo>
                    <a:pt x="422148" y="65531"/>
                  </a:lnTo>
                  <a:close/>
                </a:path>
                <a:path w="508000" h="421004">
                  <a:moveTo>
                    <a:pt x="181574" y="63971"/>
                  </a:moveTo>
                  <a:lnTo>
                    <a:pt x="179831" y="65531"/>
                  </a:lnTo>
                  <a:lnTo>
                    <a:pt x="182880" y="64007"/>
                  </a:lnTo>
                  <a:lnTo>
                    <a:pt x="181574" y="63971"/>
                  </a:lnTo>
                  <a:close/>
                </a:path>
                <a:path w="508000" h="421004">
                  <a:moveTo>
                    <a:pt x="325882" y="63972"/>
                  </a:moveTo>
                  <a:lnTo>
                    <a:pt x="324612" y="64007"/>
                  </a:lnTo>
                  <a:lnTo>
                    <a:pt x="327659" y="65531"/>
                  </a:lnTo>
                  <a:lnTo>
                    <a:pt x="325882" y="63972"/>
                  </a:lnTo>
                  <a:close/>
                </a:path>
                <a:path w="508000" h="421004">
                  <a:moveTo>
                    <a:pt x="257556" y="9143"/>
                  </a:moveTo>
                  <a:lnTo>
                    <a:pt x="249936" y="9143"/>
                  </a:lnTo>
                  <a:lnTo>
                    <a:pt x="253746" y="12477"/>
                  </a:lnTo>
                  <a:lnTo>
                    <a:pt x="257556" y="9143"/>
                  </a:lnTo>
                  <a:close/>
                </a:path>
              </a:pathLst>
            </a:custGeom>
            <a:solidFill>
              <a:srgbClr val="BE4B48"/>
            </a:solidFill>
          </p:spPr>
          <p:txBody>
            <a:bodyPr wrap="square" lIns="0" tIns="0" rIns="0" bIns="0" rtlCol="0"/>
            <a:lstStyle/>
            <a:p>
              <a:endParaRPr sz="100"/>
            </a:p>
          </p:txBody>
        </p:sp>
      </p:grpSp>
      <p:sp>
        <p:nvSpPr>
          <p:cNvPr id="18" name="object 18"/>
          <p:cNvSpPr txBox="1"/>
          <p:nvPr/>
        </p:nvSpPr>
        <p:spPr>
          <a:xfrm>
            <a:off x="4204551" y="4977422"/>
            <a:ext cx="154895" cy="261620"/>
          </a:xfrm>
          <a:prstGeom prst="rect">
            <a:avLst/>
          </a:prstGeom>
        </p:spPr>
        <p:txBody>
          <a:bodyPr vert="horz" wrap="square" lIns="0" tIns="11516" rIns="0" bIns="0" rtlCol="0">
            <a:spAutoFit/>
          </a:bodyPr>
          <a:lstStyle/>
          <a:p>
            <a:pPr marL="12700">
              <a:lnSpc>
                <a:spcPct val="100000"/>
              </a:lnSpc>
              <a:spcBef>
                <a:spcPts val="100"/>
              </a:spcBef>
            </a:pPr>
            <a:r>
              <a:rPr sz="1630" dirty="0">
                <a:solidFill>
                  <a:srgbClr val="FFFFFF"/>
                </a:solidFill>
                <a:latin typeface="Verdana" panose="020B0604030504040204"/>
                <a:cs typeface="Verdana" panose="020B0604030504040204"/>
              </a:rPr>
              <a:t>3</a:t>
            </a:r>
            <a:endParaRPr sz="1630">
              <a:latin typeface="Verdana" panose="020B0604030504040204"/>
              <a:cs typeface="Verdana" panose="020B0604030504040204"/>
            </a:endParaRPr>
          </a:p>
        </p:txBody>
      </p:sp>
      <p:grpSp>
        <p:nvGrpSpPr>
          <p:cNvPr id="19" name="object 19"/>
          <p:cNvGrpSpPr/>
          <p:nvPr/>
        </p:nvGrpSpPr>
        <p:grpSpPr>
          <a:xfrm>
            <a:off x="4051613" y="3054142"/>
            <a:ext cx="460655" cy="380040"/>
            <a:chOff x="3092195" y="3368040"/>
            <a:chExt cx="508000" cy="419100"/>
          </a:xfrm>
        </p:grpSpPr>
        <p:sp>
          <p:nvSpPr>
            <p:cNvPr id="20" name="object 20"/>
            <p:cNvSpPr/>
            <p:nvPr/>
          </p:nvSpPr>
          <p:spPr>
            <a:xfrm>
              <a:off x="3101339" y="3374136"/>
              <a:ext cx="489204" cy="405384"/>
            </a:xfrm>
            <a:prstGeom prst="rect">
              <a:avLst/>
            </a:prstGeom>
            <a:blipFill>
              <a:blip r:embed="rId8" cstate="print"/>
              <a:stretch>
                <a:fillRect/>
              </a:stretch>
            </a:blipFill>
          </p:spPr>
          <p:txBody>
            <a:bodyPr wrap="square" lIns="0" tIns="0" rIns="0" bIns="0" rtlCol="0"/>
            <a:lstStyle/>
            <a:p>
              <a:endParaRPr sz="100"/>
            </a:p>
          </p:txBody>
        </p:sp>
        <p:sp>
          <p:nvSpPr>
            <p:cNvPr id="21" name="object 21"/>
            <p:cNvSpPr/>
            <p:nvPr/>
          </p:nvSpPr>
          <p:spPr>
            <a:xfrm>
              <a:off x="3092195" y="3368040"/>
              <a:ext cx="507492" cy="419100"/>
            </a:xfrm>
            <a:prstGeom prst="rect">
              <a:avLst/>
            </a:prstGeom>
            <a:blipFill>
              <a:blip r:embed="rId9" cstate="print"/>
              <a:stretch>
                <a:fillRect/>
              </a:stretch>
            </a:blipFill>
          </p:spPr>
          <p:txBody>
            <a:bodyPr wrap="square" lIns="0" tIns="0" rIns="0" bIns="0" rtlCol="0"/>
            <a:lstStyle/>
            <a:p>
              <a:endParaRPr sz="100"/>
            </a:p>
          </p:txBody>
        </p:sp>
        <p:sp>
          <p:nvSpPr>
            <p:cNvPr id="22" name="object 22"/>
            <p:cNvSpPr/>
            <p:nvPr/>
          </p:nvSpPr>
          <p:spPr>
            <a:xfrm>
              <a:off x="3092195" y="3368040"/>
              <a:ext cx="508000" cy="419100"/>
            </a:xfrm>
            <a:custGeom>
              <a:avLst/>
              <a:gdLst/>
              <a:ahLst/>
              <a:cxnLst/>
              <a:rect l="l" t="t" r="r" b="b"/>
              <a:pathLst>
                <a:path w="508000" h="419100">
                  <a:moveTo>
                    <a:pt x="184404" y="344424"/>
                  </a:moveTo>
                  <a:lnTo>
                    <a:pt x="85559" y="347331"/>
                  </a:lnTo>
                  <a:lnTo>
                    <a:pt x="85343" y="353568"/>
                  </a:lnTo>
                  <a:lnTo>
                    <a:pt x="179831" y="353568"/>
                  </a:lnTo>
                  <a:lnTo>
                    <a:pt x="182880" y="355092"/>
                  </a:lnTo>
                  <a:lnTo>
                    <a:pt x="181574" y="355128"/>
                  </a:lnTo>
                  <a:lnTo>
                    <a:pt x="252983" y="419100"/>
                  </a:lnTo>
                  <a:lnTo>
                    <a:pt x="265140" y="408432"/>
                  </a:lnTo>
                  <a:lnTo>
                    <a:pt x="249936" y="408432"/>
                  </a:lnTo>
                  <a:lnTo>
                    <a:pt x="253746" y="405098"/>
                  </a:lnTo>
                  <a:lnTo>
                    <a:pt x="184404" y="344424"/>
                  </a:lnTo>
                  <a:close/>
                </a:path>
                <a:path w="508000" h="419100">
                  <a:moveTo>
                    <a:pt x="253746" y="405098"/>
                  </a:moveTo>
                  <a:lnTo>
                    <a:pt x="249936" y="408432"/>
                  </a:lnTo>
                  <a:lnTo>
                    <a:pt x="257556" y="408432"/>
                  </a:lnTo>
                  <a:lnTo>
                    <a:pt x="253746" y="405098"/>
                  </a:lnTo>
                  <a:close/>
                </a:path>
                <a:path w="508000" h="419100">
                  <a:moveTo>
                    <a:pt x="323088" y="344424"/>
                  </a:moveTo>
                  <a:lnTo>
                    <a:pt x="253746" y="405098"/>
                  </a:lnTo>
                  <a:lnTo>
                    <a:pt x="257556" y="408432"/>
                  </a:lnTo>
                  <a:lnTo>
                    <a:pt x="265140" y="408432"/>
                  </a:lnTo>
                  <a:lnTo>
                    <a:pt x="325882" y="355127"/>
                  </a:lnTo>
                  <a:lnTo>
                    <a:pt x="324612" y="355092"/>
                  </a:lnTo>
                  <a:lnTo>
                    <a:pt x="327659" y="353568"/>
                  </a:lnTo>
                  <a:lnTo>
                    <a:pt x="422148" y="353568"/>
                  </a:lnTo>
                  <a:lnTo>
                    <a:pt x="421932" y="347331"/>
                  </a:lnTo>
                  <a:lnTo>
                    <a:pt x="323088" y="344424"/>
                  </a:lnTo>
                  <a:close/>
                </a:path>
                <a:path w="508000" h="419100">
                  <a:moveTo>
                    <a:pt x="88339" y="266700"/>
                  </a:moveTo>
                  <a:lnTo>
                    <a:pt x="79248" y="266700"/>
                  </a:lnTo>
                  <a:lnTo>
                    <a:pt x="80772" y="271272"/>
                  </a:lnTo>
                  <a:lnTo>
                    <a:pt x="79019" y="271272"/>
                  </a:lnTo>
                  <a:lnTo>
                    <a:pt x="74676" y="358140"/>
                  </a:lnTo>
                  <a:lnTo>
                    <a:pt x="181574" y="355128"/>
                  </a:lnTo>
                  <a:lnTo>
                    <a:pt x="179831" y="353568"/>
                  </a:lnTo>
                  <a:lnTo>
                    <a:pt x="85343" y="353568"/>
                  </a:lnTo>
                  <a:lnTo>
                    <a:pt x="80772" y="347472"/>
                  </a:lnTo>
                  <a:lnTo>
                    <a:pt x="85559" y="347331"/>
                  </a:lnTo>
                  <a:lnTo>
                    <a:pt x="88181" y="271272"/>
                  </a:lnTo>
                  <a:lnTo>
                    <a:pt x="80772" y="271272"/>
                  </a:lnTo>
                  <a:lnTo>
                    <a:pt x="79084" y="269966"/>
                  </a:lnTo>
                  <a:lnTo>
                    <a:pt x="88226" y="269966"/>
                  </a:lnTo>
                  <a:lnTo>
                    <a:pt x="88339" y="266700"/>
                  </a:lnTo>
                  <a:close/>
                </a:path>
                <a:path w="508000" h="419100">
                  <a:moveTo>
                    <a:pt x="491904" y="209501"/>
                  </a:moveTo>
                  <a:lnTo>
                    <a:pt x="419100" y="265175"/>
                  </a:lnTo>
                  <a:lnTo>
                    <a:pt x="421932" y="347331"/>
                  </a:lnTo>
                  <a:lnTo>
                    <a:pt x="426719" y="347472"/>
                  </a:lnTo>
                  <a:lnTo>
                    <a:pt x="422148" y="353568"/>
                  </a:lnTo>
                  <a:lnTo>
                    <a:pt x="327659" y="353568"/>
                  </a:lnTo>
                  <a:lnTo>
                    <a:pt x="325923" y="355092"/>
                  </a:lnTo>
                  <a:lnTo>
                    <a:pt x="432816" y="358140"/>
                  </a:lnTo>
                  <a:lnTo>
                    <a:pt x="428472" y="271272"/>
                  </a:lnTo>
                  <a:lnTo>
                    <a:pt x="426719" y="271272"/>
                  </a:lnTo>
                  <a:lnTo>
                    <a:pt x="428244" y="266700"/>
                  </a:lnTo>
                  <a:lnTo>
                    <a:pt x="432630" y="266700"/>
                  </a:lnTo>
                  <a:lnTo>
                    <a:pt x="501581" y="213360"/>
                  </a:lnTo>
                  <a:lnTo>
                    <a:pt x="496824" y="213360"/>
                  </a:lnTo>
                  <a:lnTo>
                    <a:pt x="491904" y="209501"/>
                  </a:lnTo>
                  <a:close/>
                </a:path>
                <a:path w="508000" h="419100">
                  <a:moveTo>
                    <a:pt x="179831" y="353568"/>
                  </a:moveTo>
                  <a:lnTo>
                    <a:pt x="181574" y="355128"/>
                  </a:lnTo>
                  <a:lnTo>
                    <a:pt x="182880" y="355092"/>
                  </a:lnTo>
                  <a:lnTo>
                    <a:pt x="179831" y="353568"/>
                  </a:lnTo>
                  <a:close/>
                </a:path>
                <a:path w="508000" h="419100">
                  <a:moveTo>
                    <a:pt x="327659" y="353568"/>
                  </a:moveTo>
                  <a:lnTo>
                    <a:pt x="324612" y="355092"/>
                  </a:lnTo>
                  <a:lnTo>
                    <a:pt x="325882" y="355127"/>
                  </a:lnTo>
                  <a:lnTo>
                    <a:pt x="327659" y="353568"/>
                  </a:lnTo>
                  <a:close/>
                </a:path>
                <a:path w="508000" h="419100">
                  <a:moveTo>
                    <a:pt x="85559" y="347331"/>
                  </a:moveTo>
                  <a:lnTo>
                    <a:pt x="80772" y="347472"/>
                  </a:lnTo>
                  <a:lnTo>
                    <a:pt x="85343" y="353568"/>
                  </a:lnTo>
                  <a:lnTo>
                    <a:pt x="85559" y="347331"/>
                  </a:lnTo>
                  <a:close/>
                </a:path>
                <a:path w="508000" h="419100">
                  <a:moveTo>
                    <a:pt x="421932" y="347331"/>
                  </a:moveTo>
                  <a:lnTo>
                    <a:pt x="422148" y="353568"/>
                  </a:lnTo>
                  <a:lnTo>
                    <a:pt x="426719" y="347472"/>
                  </a:lnTo>
                  <a:lnTo>
                    <a:pt x="421932" y="347331"/>
                  </a:lnTo>
                  <a:close/>
                </a:path>
                <a:path w="508000" h="419100">
                  <a:moveTo>
                    <a:pt x="79248" y="266700"/>
                  </a:moveTo>
                  <a:lnTo>
                    <a:pt x="79084" y="269966"/>
                  </a:lnTo>
                  <a:lnTo>
                    <a:pt x="80772" y="271272"/>
                  </a:lnTo>
                  <a:lnTo>
                    <a:pt x="79248" y="266700"/>
                  </a:lnTo>
                  <a:close/>
                </a:path>
                <a:path w="508000" h="419100">
                  <a:moveTo>
                    <a:pt x="428244" y="266700"/>
                  </a:moveTo>
                  <a:lnTo>
                    <a:pt x="426719" y="271272"/>
                  </a:lnTo>
                  <a:lnTo>
                    <a:pt x="428407" y="269966"/>
                  </a:lnTo>
                  <a:lnTo>
                    <a:pt x="428244" y="266700"/>
                  </a:lnTo>
                  <a:close/>
                </a:path>
                <a:path w="508000" h="419100">
                  <a:moveTo>
                    <a:pt x="428407" y="269966"/>
                  </a:moveTo>
                  <a:lnTo>
                    <a:pt x="426719" y="271272"/>
                  </a:lnTo>
                  <a:lnTo>
                    <a:pt x="428472" y="271272"/>
                  </a:lnTo>
                  <a:lnTo>
                    <a:pt x="428407" y="269966"/>
                  </a:lnTo>
                  <a:close/>
                </a:path>
                <a:path w="508000" h="419100">
                  <a:moveTo>
                    <a:pt x="79082" y="147611"/>
                  </a:moveTo>
                  <a:lnTo>
                    <a:pt x="0" y="208787"/>
                  </a:lnTo>
                  <a:lnTo>
                    <a:pt x="79084" y="269966"/>
                  </a:lnTo>
                  <a:lnTo>
                    <a:pt x="79248" y="266700"/>
                  </a:lnTo>
                  <a:lnTo>
                    <a:pt x="88339" y="266700"/>
                  </a:lnTo>
                  <a:lnTo>
                    <a:pt x="88392" y="265175"/>
                  </a:lnTo>
                  <a:lnTo>
                    <a:pt x="20632" y="213360"/>
                  </a:lnTo>
                  <a:lnTo>
                    <a:pt x="10668" y="213360"/>
                  </a:lnTo>
                  <a:lnTo>
                    <a:pt x="10668" y="205740"/>
                  </a:lnTo>
                  <a:lnTo>
                    <a:pt x="20383" y="205740"/>
                  </a:lnTo>
                  <a:lnTo>
                    <a:pt x="88392" y="152400"/>
                  </a:lnTo>
                  <a:lnTo>
                    <a:pt x="88338" y="150875"/>
                  </a:lnTo>
                  <a:lnTo>
                    <a:pt x="79248" y="150875"/>
                  </a:lnTo>
                  <a:lnTo>
                    <a:pt x="79082" y="147611"/>
                  </a:lnTo>
                  <a:close/>
                </a:path>
                <a:path w="508000" h="419100">
                  <a:moveTo>
                    <a:pt x="432630" y="266700"/>
                  </a:moveTo>
                  <a:lnTo>
                    <a:pt x="428244" y="266700"/>
                  </a:lnTo>
                  <a:lnTo>
                    <a:pt x="428407" y="269966"/>
                  </a:lnTo>
                  <a:lnTo>
                    <a:pt x="432630" y="266700"/>
                  </a:lnTo>
                  <a:close/>
                </a:path>
                <a:path w="508000" h="419100">
                  <a:moveTo>
                    <a:pt x="10668" y="205740"/>
                  </a:moveTo>
                  <a:lnTo>
                    <a:pt x="10668" y="213360"/>
                  </a:lnTo>
                  <a:lnTo>
                    <a:pt x="15587" y="209501"/>
                  </a:lnTo>
                  <a:lnTo>
                    <a:pt x="10668" y="205740"/>
                  </a:lnTo>
                  <a:close/>
                </a:path>
                <a:path w="508000" h="419100">
                  <a:moveTo>
                    <a:pt x="15587" y="209501"/>
                  </a:moveTo>
                  <a:lnTo>
                    <a:pt x="10668" y="213360"/>
                  </a:lnTo>
                  <a:lnTo>
                    <a:pt x="20632" y="213360"/>
                  </a:lnTo>
                  <a:lnTo>
                    <a:pt x="15587" y="209501"/>
                  </a:lnTo>
                  <a:close/>
                </a:path>
                <a:path w="508000" h="419100">
                  <a:moveTo>
                    <a:pt x="496824" y="205740"/>
                  </a:moveTo>
                  <a:lnTo>
                    <a:pt x="491904" y="209501"/>
                  </a:lnTo>
                  <a:lnTo>
                    <a:pt x="496824" y="213360"/>
                  </a:lnTo>
                  <a:lnTo>
                    <a:pt x="496824" y="205740"/>
                  </a:lnTo>
                  <a:close/>
                </a:path>
                <a:path w="508000" h="419100">
                  <a:moveTo>
                    <a:pt x="503551" y="205740"/>
                  </a:moveTo>
                  <a:lnTo>
                    <a:pt x="496824" y="205740"/>
                  </a:lnTo>
                  <a:lnTo>
                    <a:pt x="496824" y="213360"/>
                  </a:lnTo>
                  <a:lnTo>
                    <a:pt x="501581" y="213360"/>
                  </a:lnTo>
                  <a:lnTo>
                    <a:pt x="507492" y="208787"/>
                  </a:lnTo>
                  <a:lnTo>
                    <a:pt x="503551" y="205740"/>
                  </a:lnTo>
                  <a:close/>
                </a:path>
                <a:path w="508000" h="419100">
                  <a:moveTo>
                    <a:pt x="20383" y="205740"/>
                  </a:moveTo>
                  <a:lnTo>
                    <a:pt x="10668" y="205740"/>
                  </a:lnTo>
                  <a:lnTo>
                    <a:pt x="15587" y="209501"/>
                  </a:lnTo>
                  <a:lnTo>
                    <a:pt x="20383" y="205740"/>
                  </a:lnTo>
                  <a:close/>
                </a:path>
                <a:path w="508000" h="419100">
                  <a:moveTo>
                    <a:pt x="432583" y="65532"/>
                  </a:moveTo>
                  <a:lnTo>
                    <a:pt x="422148" y="65532"/>
                  </a:lnTo>
                  <a:lnTo>
                    <a:pt x="426719" y="70104"/>
                  </a:lnTo>
                  <a:lnTo>
                    <a:pt x="421982" y="70243"/>
                  </a:lnTo>
                  <a:lnTo>
                    <a:pt x="419100" y="152400"/>
                  </a:lnTo>
                  <a:lnTo>
                    <a:pt x="491904" y="209501"/>
                  </a:lnTo>
                  <a:lnTo>
                    <a:pt x="496824" y="205740"/>
                  </a:lnTo>
                  <a:lnTo>
                    <a:pt x="503551" y="205740"/>
                  </a:lnTo>
                  <a:lnTo>
                    <a:pt x="432630" y="150875"/>
                  </a:lnTo>
                  <a:lnTo>
                    <a:pt x="428244" y="150875"/>
                  </a:lnTo>
                  <a:lnTo>
                    <a:pt x="426719" y="146304"/>
                  </a:lnTo>
                  <a:lnTo>
                    <a:pt x="428476" y="146304"/>
                  </a:lnTo>
                  <a:lnTo>
                    <a:pt x="432583" y="65532"/>
                  </a:lnTo>
                  <a:close/>
                </a:path>
                <a:path w="508000" h="419100">
                  <a:moveTo>
                    <a:pt x="80772" y="146304"/>
                  </a:moveTo>
                  <a:lnTo>
                    <a:pt x="79082" y="147611"/>
                  </a:lnTo>
                  <a:lnTo>
                    <a:pt x="79248" y="150875"/>
                  </a:lnTo>
                  <a:lnTo>
                    <a:pt x="80772" y="146304"/>
                  </a:lnTo>
                  <a:close/>
                </a:path>
                <a:path w="508000" h="419100">
                  <a:moveTo>
                    <a:pt x="88178" y="146304"/>
                  </a:moveTo>
                  <a:lnTo>
                    <a:pt x="80772" y="146304"/>
                  </a:lnTo>
                  <a:lnTo>
                    <a:pt x="79248" y="150875"/>
                  </a:lnTo>
                  <a:lnTo>
                    <a:pt x="88338" y="150875"/>
                  </a:lnTo>
                  <a:lnTo>
                    <a:pt x="88178" y="146304"/>
                  </a:lnTo>
                  <a:close/>
                </a:path>
                <a:path w="508000" h="419100">
                  <a:moveTo>
                    <a:pt x="426719" y="146304"/>
                  </a:moveTo>
                  <a:lnTo>
                    <a:pt x="428244" y="150875"/>
                  </a:lnTo>
                  <a:lnTo>
                    <a:pt x="428409" y="147611"/>
                  </a:lnTo>
                  <a:lnTo>
                    <a:pt x="426719" y="146304"/>
                  </a:lnTo>
                  <a:close/>
                </a:path>
                <a:path w="508000" h="419100">
                  <a:moveTo>
                    <a:pt x="428409" y="147611"/>
                  </a:moveTo>
                  <a:lnTo>
                    <a:pt x="428244" y="150875"/>
                  </a:lnTo>
                  <a:lnTo>
                    <a:pt x="432630" y="150875"/>
                  </a:lnTo>
                  <a:lnTo>
                    <a:pt x="428409" y="147611"/>
                  </a:lnTo>
                  <a:close/>
                </a:path>
                <a:path w="508000" h="419100">
                  <a:moveTo>
                    <a:pt x="74676" y="60960"/>
                  </a:moveTo>
                  <a:lnTo>
                    <a:pt x="79082" y="147611"/>
                  </a:lnTo>
                  <a:lnTo>
                    <a:pt x="80772" y="146304"/>
                  </a:lnTo>
                  <a:lnTo>
                    <a:pt x="88178" y="146304"/>
                  </a:lnTo>
                  <a:lnTo>
                    <a:pt x="85509" y="70243"/>
                  </a:lnTo>
                  <a:lnTo>
                    <a:pt x="80772" y="70104"/>
                  </a:lnTo>
                  <a:lnTo>
                    <a:pt x="85343" y="65532"/>
                  </a:lnTo>
                  <a:lnTo>
                    <a:pt x="193112" y="65532"/>
                  </a:lnTo>
                  <a:lnTo>
                    <a:pt x="194854" y="64008"/>
                  </a:lnTo>
                  <a:lnTo>
                    <a:pt x="179831" y="64008"/>
                  </a:lnTo>
                  <a:lnTo>
                    <a:pt x="74676" y="60960"/>
                  </a:lnTo>
                  <a:close/>
                </a:path>
                <a:path w="508000" h="419100">
                  <a:moveTo>
                    <a:pt x="428476" y="146304"/>
                  </a:moveTo>
                  <a:lnTo>
                    <a:pt x="426719" y="146304"/>
                  </a:lnTo>
                  <a:lnTo>
                    <a:pt x="428409" y="147611"/>
                  </a:lnTo>
                  <a:lnTo>
                    <a:pt x="428476" y="146304"/>
                  </a:lnTo>
                  <a:close/>
                </a:path>
                <a:path w="508000" h="419100">
                  <a:moveTo>
                    <a:pt x="193112" y="65532"/>
                  </a:moveTo>
                  <a:lnTo>
                    <a:pt x="85343" y="65532"/>
                  </a:lnTo>
                  <a:lnTo>
                    <a:pt x="85509" y="70243"/>
                  </a:lnTo>
                  <a:lnTo>
                    <a:pt x="184404" y="73152"/>
                  </a:lnTo>
                  <a:lnTo>
                    <a:pt x="193112" y="65532"/>
                  </a:lnTo>
                  <a:close/>
                </a:path>
                <a:path w="508000" h="419100">
                  <a:moveTo>
                    <a:pt x="263652" y="9144"/>
                  </a:moveTo>
                  <a:lnTo>
                    <a:pt x="257556" y="9144"/>
                  </a:lnTo>
                  <a:lnTo>
                    <a:pt x="253746" y="12477"/>
                  </a:lnTo>
                  <a:lnTo>
                    <a:pt x="323088" y="73152"/>
                  </a:lnTo>
                  <a:lnTo>
                    <a:pt x="421982" y="70243"/>
                  </a:lnTo>
                  <a:lnTo>
                    <a:pt x="422148" y="65532"/>
                  </a:lnTo>
                  <a:lnTo>
                    <a:pt x="432583" y="65532"/>
                  </a:lnTo>
                  <a:lnTo>
                    <a:pt x="432661" y="64008"/>
                  </a:lnTo>
                  <a:lnTo>
                    <a:pt x="324612" y="64008"/>
                  </a:lnTo>
                  <a:lnTo>
                    <a:pt x="327563" y="63924"/>
                  </a:lnTo>
                  <a:lnTo>
                    <a:pt x="263652" y="9144"/>
                  </a:lnTo>
                  <a:close/>
                </a:path>
                <a:path w="508000" h="419100">
                  <a:moveTo>
                    <a:pt x="85343" y="65532"/>
                  </a:moveTo>
                  <a:lnTo>
                    <a:pt x="80772" y="70104"/>
                  </a:lnTo>
                  <a:lnTo>
                    <a:pt x="85509" y="70243"/>
                  </a:lnTo>
                  <a:lnTo>
                    <a:pt x="85343" y="65532"/>
                  </a:lnTo>
                  <a:close/>
                </a:path>
                <a:path w="508000" h="419100">
                  <a:moveTo>
                    <a:pt x="422148" y="65532"/>
                  </a:moveTo>
                  <a:lnTo>
                    <a:pt x="421982" y="70243"/>
                  </a:lnTo>
                  <a:lnTo>
                    <a:pt x="426719" y="70104"/>
                  </a:lnTo>
                  <a:lnTo>
                    <a:pt x="422148" y="65532"/>
                  </a:lnTo>
                  <a:close/>
                </a:path>
                <a:path w="508000" h="419100">
                  <a:moveTo>
                    <a:pt x="179927" y="63924"/>
                  </a:moveTo>
                  <a:lnTo>
                    <a:pt x="182880" y="64008"/>
                  </a:lnTo>
                  <a:lnTo>
                    <a:pt x="179927" y="63924"/>
                  </a:lnTo>
                  <a:close/>
                </a:path>
                <a:path w="508000" h="419100">
                  <a:moveTo>
                    <a:pt x="252983" y="0"/>
                  </a:moveTo>
                  <a:lnTo>
                    <a:pt x="179927" y="63924"/>
                  </a:lnTo>
                  <a:lnTo>
                    <a:pt x="182880" y="64008"/>
                  </a:lnTo>
                  <a:lnTo>
                    <a:pt x="194854" y="64008"/>
                  </a:lnTo>
                  <a:lnTo>
                    <a:pt x="253745" y="12477"/>
                  </a:lnTo>
                  <a:lnTo>
                    <a:pt x="249936" y="9144"/>
                  </a:lnTo>
                  <a:lnTo>
                    <a:pt x="263652" y="9144"/>
                  </a:lnTo>
                  <a:lnTo>
                    <a:pt x="252983" y="0"/>
                  </a:lnTo>
                  <a:close/>
                </a:path>
                <a:path w="508000" h="419100">
                  <a:moveTo>
                    <a:pt x="327563" y="63924"/>
                  </a:moveTo>
                  <a:lnTo>
                    <a:pt x="324612" y="64008"/>
                  </a:lnTo>
                  <a:lnTo>
                    <a:pt x="327659" y="64008"/>
                  </a:lnTo>
                  <a:close/>
                </a:path>
                <a:path w="508000" h="419100">
                  <a:moveTo>
                    <a:pt x="432816" y="60960"/>
                  </a:moveTo>
                  <a:lnTo>
                    <a:pt x="327564" y="63924"/>
                  </a:lnTo>
                  <a:lnTo>
                    <a:pt x="432661" y="64008"/>
                  </a:lnTo>
                  <a:lnTo>
                    <a:pt x="432816" y="60960"/>
                  </a:lnTo>
                  <a:close/>
                </a:path>
                <a:path w="508000" h="419100">
                  <a:moveTo>
                    <a:pt x="257556" y="9144"/>
                  </a:moveTo>
                  <a:lnTo>
                    <a:pt x="249936" y="9144"/>
                  </a:lnTo>
                  <a:lnTo>
                    <a:pt x="253746" y="12477"/>
                  </a:lnTo>
                  <a:lnTo>
                    <a:pt x="257556" y="9144"/>
                  </a:lnTo>
                  <a:close/>
                </a:path>
              </a:pathLst>
            </a:custGeom>
            <a:solidFill>
              <a:srgbClr val="BE4B48"/>
            </a:solidFill>
          </p:spPr>
          <p:txBody>
            <a:bodyPr wrap="square" lIns="0" tIns="0" rIns="0" bIns="0" rtlCol="0"/>
            <a:lstStyle/>
            <a:p>
              <a:endParaRPr sz="100"/>
            </a:p>
          </p:txBody>
        </p:sp>
      </p:grpSp>
      <p:sp>
        <p:nvSpPr>
          <p:cNvPr id="23" name="object 23"/>
          <p:cNvSpPr txBox="1"/>
          <p:nvPr/>
        </p:nvSpPr>
        <p:spPr>
          <a:xfrm>
            <a:off x="4204551" y="3106172"/>
            <a:ext cx="154895" cy="261620"/>
          </a:xfrm>
          <a:prstGeom prst="rect">
            <a:avLst/>
          </a:prstGeom>
        </p:spPr>
        <p:txBody>
          <a:bodyPr vert="horz" wrap="square" lIns="0" tIns="11516" rIns="0" bIns="0" rtlCol="0">
            <a:spAutoFit/>
          </a:bodyPr>
          <a:lstStyle/>
          <a:p>
            <a:pPr marL="12700">
              <a:lnSpc>
                <a:spcPct val="100000"/>
              </a:lnSpc>
              <a:spcBef>
                <a:spcPts val="100"/>
              </a:spcBef>
            </a:pPr>
            <a:r>
              <a:rPr sz="1630" dirty="0">
                <a:solidFill>
                  <a:srgbClr val="FFFFFF"/>
                </a:solidFill>
                <a:latin typeface="Verdana" panose="020B0604030504040204"/>
                <a:cs typeface="Verdana" panose="020B0604030504040204"/>
              </a:rPr>
              <a:t>4</a:t>
            </a:r>
            <a:endParaRPr sz="1630">
              <a:latin typeface="Verdana" panose="020B0604030504040204"/>
              <a:cs typeface="Verdana" panose="020B060403050404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I</a:t>
            </a:r>
            <a:r>
              <a:rPr lang="en-US">
                <a:solidFill>
                  <a:srgbClr val="0070C0"/>
                </a:solidFill>
                <a:sym typeface="+mn-ea"/>
              </a:rPr>
              <a:t>s </a:t>
            </a:r>
            <a:r>
              <a:rPr lang="en-US" altLang="en-US">
                <a:solidFill>
                  <a:srgbClr val="0070C0"/>
                </a:solidFill>
                <a:sym typeface="+mn-ea"/>
              </a:rPr>
              <a:t>it</a:t>
            </a:r>
            <a:r>
              <a:rPr lang="en-US">
                <a:solidFill>
                  <a:srgbClr val="0070C0"/>
                </a:solidFill>
                <a:sym typeface="+mn-ea"/>
              </a:rPr>
              <a:t> possible to anonymise a tweet?</a:t>
            </a:r>
            <a:endParaRPr lang="en-US" altLang="en-US">
              <a:solidFill>
                <a:srgbClr val="0070C0"/>
              </a:solidFill>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33483" y="1557059"/>
            <a:ext cx="7958389" cy="3585845"/>
          </a:xfrm>
          <a:prstGeom prst="rect">
            <a:avLst/>
          </a:prstGeom>
        </p:spPr>
        <p:txBody>
          <a:bodyPr vert="horz" wrap="square" lIns="0" tIns="11516" rIns="0" bIns="0" rtlCol="0">
            <a:spAutoFit/>
          </a:bodyPr>
          <a:lstStyle/>
          <a:p>
            <a:pPr marL="12700">
              <a:lnSpc>
                <a:spcPct val="100000"/>
              </a:lnSpc>
              <a:spcBef>
                <a:spcPts val="100"/>
              </a:spcBef>
            </a:pPr>
            <a:r>
              <a:rPr sz="2175" dirty="0">
                <a:latin typeface="Arial" panose="020B0604020202020204"/>
                <a:cs typeface="Arial" panose="020B0604020202020204"/>
              </a:rPr>
              <a:t>The </a:t>
            </a:r>
            <a:r>
              <a:rPr sz="2175" spc="-5" dirty="0">
                <a:latin typeface="Arial" panose="020B0604020202020204"/>
                <a:cs typeface="Arial" panose="020B0604020202020204"/>
              </a:rPr>
              <a:t>recommendations of </a:t>
            </a:r>
            <a:r>
              <a:rPr sz="2175" dirty="0">
                <a:latin typeface="Arial" panose="020B0604020202020204"/>
                <a:cs typeface="Arial" panose="020B0604020202020204"/>
              </a:rPr>
              <a:t>the </a:t>
            </a:r>
            <a:r>
              <a:rPr sz="2175" b="1" spc="-5" dirty="0">
                <a:latin typeface="Arial" panose="020B0604020202020204"/>
                <a:cs typeface="Arial" panose="020B0604020202020204"/>
              </a:rPr>
              <a:t>Association </a:t>
            </a:r>
            <a:r>
              <a:rPr sz="2175" b="1" dirty="0">
                <a:latin typeface="Arial" panose="020B0604020202020204"/>
                <a:cs typeface="Arial" panose="020B0604020202020204"/>
              </a:rPr>
              <a:t>of </a:t>
            </a:r>
            <a:r>
              <a:rPr sz="2175" b="1" spc="-5" dirty="0">
                <a:latin typeface="Arial" panose="020B0604020202020204"/>
                <a:cs typeface="Arial" panose="020B0604020202020204"/>
              </a:rPr>
              <a:t>Internet</a:t>
            </a:r>
            <a:r>
              <a:rPr sz="2175" b="1" spc="-20" dirty="0">
                <a:latin typeface="Arial" panose="020B0604020202020204"/>
                <a:cs typeface="Arial" panose="020B0604020202020204"/>
              </a:rPr>
              <a:t> </a:t>
            </a:r>
            <a:r>
              <a:rPr sz="2175" b="1" spc="-10" dirty="0">
                <a:latin typeface="Arial" panose="020B0604020202020204"/>
                <a:cs typeface="Arial" panose="020B0604020202020204"/>
              </a:rPr>
              <a:t>Research</a:t>
            </a:r>
            <a:endParaRPr sz="2175">
              <a:latin typeface="Arial" panose="020B0604020202020204"/>
              <a:cs typeface="Arial" panose="020B0604020202020204"/>
            </a:endParaRPr>
          </a:p>
          <a:p>
            <a:pPr marL="12700">
              <a:lnSpc>
                <a:spcPct val="100000"/>
              </a:lnSpc>
            </a:pPr>
            <a:r>
              <a:rPr sz="2175" spc="-5" dirty="0">
                <a:latin typeface="Arial" panose="020B0604020202020204"/>
                <a:cs typeface="Arial" panose="020B0604020202020204"/>
              </a:rPr>
              <a:t>on ethical decision-making </a:t>
            </a:r>
            <a:r>
              <a:rPr sz="2175" spc="-5" dirty="0">
                <a:uFill>
                  <a:solidFill>
                    <a:srgbClr val="000000"/>
                  </a:solidFill>
                </a:uFill>
                <a:latin typeface="Arial" panose="020B0604020202020204"/>
                <a:cs typeface="Arial" panose="020B0604020202020204"/>
              </a:rPr>
              <a:t>(Markham </a:t>
            </a:r>
            <a:r>
              <a:rPr sz="2175" dirty="0">
                <a:uFill>
                  <a:solidFill>
                    <a:srgbClr val="000000"/>
                  </a:solidFill>
                </a:uFill>
                <a:latin typeface="Arial" panose="020B0604020202020204"/>
                <a:cs typeface="Arial" panose="020B0604020202020204"/>
              </a:rPr>
              <a:t>&amp; </a:t>
            </a:r>
            <a:r>
              <a:rPr sz="2175" spc="-5" dirty="0">
                <a:uFill>
                  <a:solidFill>
                    <a:srgbClr val="000000"/>
                  </a:solidFill>
                </a:uFill>
                <a:latin typeface="Arial" panose="020B0604020202020204"/>
                <a:cs typeface="Arial" panose="020B0604020202020204"/>
              </a:rPr>
              <a:t>B</a:t>
            </a:r>
            <a:r>
              <a:rPr sz="2175" spc="-5" dirty="0">
                <a:latin typeface="Arial" panose="020B0604020202020204"/>
                <a:cs typeface="Arial" panose="020B0604020202020204"/>
              </a:rPr>
              <a:t>uchanan,</a:t>
            </a:r>
            <a:r>
              <a:rPr sz="2175" spc="70" dirty="0">
                <a:latin typeface="Arial" panose="020B0604020202020204"/>
                <a:cs typeface="Arial" panose="020B0604020202020204"/>
              </a:rPr>
              <a:t> </a:t>
            </a:r>
            <a:r>
              <a:rPr sz="2175" spc="-5" dirty="0">
                <a:latin typeface="Arial" panose="020B0604020202020204"/>
                <a:cs typeface="Arial" panose="020B0604020202020204"/>
              </a:rPr>
              <a:t>2012).</a:t>
            </a:r>
            <a:endParaRPr sz="2175">
              <a:latin typeface="Arial" panose="020B0604020202020204"/>
              <a:cs typeface="Arial" panose="020B0604020202020204"/>
            </a:endParaRPr>
          </a:p>
          <a:p>
            <a:pPr marL="355600" indent="-342900">
              <a:lnSpc>
                <a:spcPct val="100000"/>
              </a:lnSpc>
              <a:spcBef>
                <a:spcPts val="575"/>
              </a:spcBef>
              <a:buClr>
                <a:srgbClr val="D52B1E"/>
              </a:buClr>
              <a:buChar char="•"/>
              <a:tabLst>
                <a:tab pos="354965" algn="l"/>
                <a:tab pos="355600" algn="l"/>
              </a:tabLst>
            </a:pPr>
            <a:r>
              <a:rPr sz="2175" dirty="0">
                <a:latin typeface="Arial" panose="020B0604020202020204"/>
                <a:cs typeface="Arial" panose="020B0604020202020204"/>
              </a:rPr>
              <a:t>When </a:t>
            </a:r>
            <a:r>
              <a:rPr sz="2175" spc="-5" dirty="0">
                <a:latin typeface="Arial" panose="020B0604020202020204"/>
                <a:cs typeface="Arial" panose="020B0604020202020204"/>
              </a:rPr>
              <a:t>presenting, </a:t>
            </a:r>
            <a:r>
              <a:rPr sz="2175" spc="-10" dirty="0">
                <a:latin typeface="Arial" panose="020B0604020202020204"/>
                <a:cs typeface="Arial" panose="020B0604020202020204"/>
              </a:rPr>
              <a:t>analysing </a:t>
            </a:r>
            <a:r>
              <a:rPr sz="2175" spc="-5" dirty="0">
                <a:latin typeface="Arial" panose="020B0604020202020204"/>
                <a:cs typeface="Arial" panose="020B0604020202020204"/>
              </a:rPr>
              <a:t>or discussing data, we use</a:t>
            </a:r>
            <a:r>
              <a:rPr sz="2175" spc="85" dirty="0">
                <a:latin typeface="Arial" panose="020B0604020202020204"/>
                <a:cs typeface="Arial" panose="020B0604020202020204"/>
              </a:rPr>
              <a:t> </a:t>
            </a:r>
            <a:r>
              <a:rPr sz="2175" spc="-5" dirty="0">
                <a:latin typeface="Arial" panose="020B0604020202020204"/>
                <a:cs typeface="Arial" panose="020B0604020202020204"/>
              </a:rPr>
              <a:t>only</a:t>
            </a:r>
            <a:endParaRPr sz="2175">
              <a:latin typeface="Arial" panose="020B0604020202020204"/>
              <a:cs typeface="Arial" panose="020B0604020202020204"/>
            </a:endParaRPr>
          </a:p>
          <a:p>
            <a:pPr marL="355600">
              <a:lnSpc>
                <a:spcPct val="100000"/>
              </a:lnSpc>
            </a:pPr>
            <a:r>
              <a:rPr sz="2175" b="1" dirty="0">
                <a:solidFill>
                  <a:srgbClr val="FF0000"/>
                </a:solidFill>
                <a:latin typeface="Arial" panose="020B0604020202020204"/>
                <a:cs typeface="Arial" panose="020B0604020202020204"/>
              </a:rPr>
              <a:t>public</a:t>
            </a:r>
            <a:r>
              <a:rPr sz="2175" b="1" spc="-30" dirty="0">
                <a:solidFill>
                  <a:srgbClr val="FF0000"/>
                </a:solidFill>
                <a:latin typeface="Arial" panose="020B0604020202020204"/>
                <a:cs typeface="Arial" panose="020B0604020202020204"/>
              </a:rPr>
              <a:t> </a:t>
            </a:r>
            <a:r>
              <a:rPr sz="2175" b="1" dirty="0">
                <a:solidFill>
                  <a:srgbClr val="FF0000"/>
                </a:solidFill>
                <a:latin typeface="Arial" panose="020B0604020202020204"/>
                <a:cs typeface="Arial" panose="020B0604020202020204"/>
              </a:rPr>
              <a:t>information</a:t>
            </a:r>
            <a:r>
              <a:rPr sz="2175" dirty="0">
                <a:latin typeface="Arial" panose="020B0604020202020204"/>
                <a:cs typeface="Arial" panose="020B0604020202020204"/>
              </a:rPr>
              <a:t>.</a:t>
            </a:r>
            <a:endParaRPr sz="2175">
              <a:latin typeface="Arial" panose="020B0604020202020204"/>
              <a:cs typeface="Arial" panose="020B0604020202020204"/>
            </a:endParaRPr>
          </a:p>
          <a:p>
            <a:pPr marL="355600" marR="186055" indent="-342900">
              <a:lnSpc>
                <a:spcPct val="100000"/>
              </a:lnSpc>
              <a:spcBef>
                <a:spcPts val="575"/>
              </a:spcBef>
              <a:buClr>
                <a:srgbClr val="D52B1E"/>
              </a:buClr>
              <a:buChar char="•"/>
              <a:tabLst>
                <a:tab pos="354965" algn="l"/>
                <a:tab pos="355600" algn="l"/>
              </a:tabLst>
            </a:pPr>
            <a:r>
              <a:rPr sz="2175" spc="-5" dirty="0">
                <a:latin typeface="Arial" panose="020B0604020202020204"/>
                <a:cs typeface="Arial" panose="020B0604020202020204"/>
              </a:rPr>
              <a:t>Fuchs (2017) suggests </a:t>
            </a:r>
            <a:r>
              <a:rPr sz="2175" dirty="0">
                <a:latin typeface="Arial" panose="020B0604020202020204"/>
                <a:cs typeface="Arial" panose="020B0604020202020204"/>
              </a:rPr>
              <a:t>that </a:t>
            </a:r>
            <a:r>
              <a:rPr sz="2175" spc="-10" dirty="0">
                <a:latin typeface="Arial" panose="020B0604020202020204"/>
                <a:cs typeface="Arial" panose="020B0604020202020204"/>
              </a:rPr>
              <a:t>different </a:t>
            </a:r>
            <a:r>
              <a:rPr sz="2175" dirty="0">
                <a:latin typeface="Arial" panose="020B0604020202020204"/>
                <a:cs typeface="Arial" panose="020B0604020202020204"/>
              </a:rPr>
              <a:t>codes </a:t>
            </a:r>
            <a:r>
              <a:rPr sz="2175" spc="-5" dirty="0">
                <a:latin typeface="Arial" panose="020B0604020202020204"/>
                <a:cs typeface="Arial" panose="020B0604020202020204"/>
              </a:rPr>
              <a:t>of ethics consider  information </a:t>
            </a:r>
            <a:r>
              <a:rPr sz="2175" spc="-10" dirty="0">
                <a:latin typeface="Arial" panose="020B0604020202020204"/>
                <a:cs typeface="Arial" panose="020B0604020202020204"/>
              </a:rPr>
              <a:t>public </a:t>
            </a:r>
            <a:r>
              <a:rPr sz="2175" spc="-5" dirty="0">
                <a:latin typeface="Arial" panose="020B0604020202020204"/>
                <a:cs typeface="Arial" panose="020B0604020202020204"/>
              </a:rPr>
              <a:t>if its producers, e.g. </a:t>
            </a:r>
            <a:r>
              <a:rPr sz="2175" b="1" spc="-5" dirty="0">
                <a:solidFill>
                  <a:srgbClr val="FF0000"/>
                </a:solidFill>
                <a:latin typeface="Arial" panose="020B0604020202020204"/>
                <a:cs typeface="Arial" panose="020B0604020202020204"/>
              </a:rPr>
              <a:t>users, cannot  reasonably expect </a:t>
            </a:r>
            <a:r>
              <a:rPr sz="2175" b="1" dirty="0">
                <a:solidFill>
                  <a:srgbClr val="FF0000"/>
                </a:solidFill>
                <a:latin typeface="Arial" panose="020B0604020202020204"/>
                <a:cs typeface="Arial" panose="020B0604020202020204"/>
              </a:rPr>
              <a:t>to </a:t>
            </a:r>
            <a:r>
              <a:rPr sz="2175" b="1" spc="-5" dirty="0">
                <a:solidFill>
                  <a:srgbClr val="FF0000"/>
                </a:solidFill>
                <a:latin typeface="Arial" panose="020B0604020202020204"/>
                <a:cs typeface="Arial" panose="020B0604020202020204"/>
              </a:rPr>
              <a:t>remain</a:t>
            </a:r>
            <a:r>
              <a:rPr sz="2175" b="1" spc="10" dirty="0">
                <a:solidFill>
                  <a:srgbClr val="FF0000"/>
                </a:solidFill>
                <a:latin typeface="Arial" panose="020B0604020202020204"/>
                <a:cs typeface="Arial" panose="020B0604020202020204"/>
              </a:rPr>
              <a:t> </a:t>
            </a:r>
            <a:r>
              <a:rPr sz="2175" b="1" spc="-5" dirty="0">
                <a:solidFill>
                  <a:srgbClr val="FF0000"/>
                </a:solidFill>
                <a:latin typeface="Arial" panose="020B0604020202020204"/>
                <a:cs typeface="Arial" panose="020B0604020202020204"/>
              </a:rPr>
              <a:t>unobserved</a:t>
            </a:r>
            <a:r>
              <a:rPr sz="2175" spc="-5" dirty="0">
                <a:latin typeface="Arial" panose="020B0604020202020204"/>
                <a:cs typeface="Arial" panose="020B0604020202020204"/>
              </a:rPr>
              <a:t>.</a:t>
            </a:r>
            <a:endParaRPr sz="2175">
              <a:latin typeface="Arial" panose="020B0604020202020204"/>
              <a:cs typeface="Arial" panose="020B0604020202020204"/>
            </a:endParaRPr>
          </a:p>
          <a:p>
            <a:pPr marL="355600" marR="5080" indent="-342900">
              <a:lnSpc>
                <a:spcPct val="100000"/>
              </a:lnSpc>
              <a:spcBef>
                <a:spcPts val="575"/>
              </a:spcBef>
              <a:buClr>
                <a:srgbClr val="D52B1E"/>
              </a:buClr>
              <a:buChar char="•"/>
              <a:tabLst>
                <a:tab pos="354965" algn="l"/>
                <a:tab pos="355600" algn="l"/>
              </a:tabLst>
            </a:pPr>
            <a:r>
              <a:rPr sz="2175" dirty="0">
                <a:latin typeface="Arial" panose="020B0604020202020204"/>
                <a:cs typeface="Arial" panose="020B0604020202020204"/>
              </a:rPr>
              <a:t>The </a:t>
            </a:r>
            <a:r>
              <a:rPr sz="2175" spc="-5" dirty="0">
                <a:latin typeface="Arial" panose="020B0604020202020204"/>
                <a:cs typeface="Arial" panose="020B0604020202020204"/>
              </a:rPr>
              <a:t>regulation of </a:t>
            </a:r>
            <a:r>
              <a:rPr sz="2175" dirty="0">
                <a:latin typeface="Arial" panose="020B0604020202020204"/>
                <a:cs typeface="Arial" panose="020B0604020202020204"/>
              </a:rPr>
              <a:t>the </a:t>
            </a:r>
            <a:r>
              <a:rPr sz="2175" spc="-5" dirty="0">
                <a:latin typeface="Arial" panose="020B0604020202020204"/>
                <a:cs typeface="Arial" panose="020B0604020202020204"/>
              </a:rPr>
              <a:t>studied platforms, e.g. Facebook Data  Policy (Facebook, 2016), normally defines </a:t>
            </a:r>
            <a:r>
              <a:rPr sz="2175" dirty="0">
                <a:latin typeface="Arial" panose="020B0604020202020204"/>
                <a:cs typeface="Arial" panose="020B0604020202020204"/>
              </a:rPr>
              <a:t>such </a:t>
            </a:r>
            <a:r>
              <a:rPr sz="2175" spc="-5" dirty="0">
                <a:latin typeface="Arial" panose="020B0604020202020204"/>
                <a:cs typeface="Arial" panose="020B0604020202020204"/>
              </a:rPr>
              <a:t>information as  any </a:t>
            </a:r>
            <a:r>
              <a:rPr sz="2175" b="1" dirty="0">
                <a:solidFill>
                  <a:srgbClr val="FF0000"/>
                </a:solidFill>
                <a:latin typeface="Arial" panose="020B0604020202020204"/>
                <a:cs typeface="Arial" panose="020B0604020202020204"/>
              </a:rPr>
              <a:t>information </a:t>
            </a:r>
            <a:r>
              <a:rPr sz="2175" b="1" spc="-5" dirty="0">
                <a:solidFill>
                  <a:srgbClr val="FF0000"/>
                </a:solidFill>
                <a:latin typeface="Arial" panose="020B0604020202020204"/>
                <a:cs typeface="Arial" panose="020B0604020202020204"/>
              </a:rPr>
              <a:t>open </a:t>
            </a:r>
            <a:r>
              <a:rPr sz="2175" b="1" dirty="0">
                <a:solidFill>
                  <a:srgbClr val="FF0000"/>
                </a:solidFill>
                <a:latin typeface="Arial" panose="020B0604020202020204"/>
                <a:cs typeface="Arial" panose="020B0604020202020204"/>
              </a:rPr>
              <a:t>to</a:t>
            </a:r>
            <a:r>
              <a:rPr sz="2175" b="1" spc="-55" dirty="0">
                <a:solidFill>
                  <a:srgbClr val="FF0000"/>
                </a:solidFill>
                <a:latin typeface="Arial" panose="020B0604020202020204"/>
                <a:cs typeface="Arial" panose="020B0604020202020204"/>
              </a:rPr>
              <a:t> </a:t>
            </a:r>
            <a:r>
              <a:rPr sz="2175" b="1" spc="-10" dirty="0">
                <a:solidFill>
                  <a:srgbClr val="FF0000"/>
                </a:solidFill>
                <a:latin typeface="Arial" panose="020B0604020202020204"/>
                <a:cs typeface="Arial" panose="020B0604020202020204"/>
              </a:rPr>
              <a:t>anyone</a:t>
            </a:r>
            <a:r>
              <a:rPr sz="2175" spc="-10" dirty="0">
                <a:latin typeface="Arial" panose="020B0604020202020204"/>
                <a:cs typeface="Arial" panose="020B0604020202020204"/>
              </a:rPr>
              <a:t>.</a:t>
            </a:r>
            <a:endParaRPr sz="2175">
              <a:latin typeface="Arial" panose="020B0604020202020204"/>
              <a:cs typeface="Arial" panose="020B060402020202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I</a:t>
            </a:r>
            <a:r>
              <a:rPr lang="en-US">
                <a:solidFill>
                  <a:srgbClr val="0070C0"/>
                </a:solidFill>
                <a:sym typeface="+mn-ea"/>
              </a:rPr>
              <a:t>s </a:t>
            </a:r>
            <a:r>
              <a:rPr lang="en-US" altLang="en-US">
                <a:solidFill>
                  <a:srgbClr val="0070C0"/>
                </a:solidFill>
                <a:sym typeface="+mn-ea"/>
              </a:rPr>
              <a:t>it</a:t>
            </a:r>
            <a:r>
              <a:rPr lang="en-US">
                <a:solidFill>
                  <a:srgbClr val="0070C0"/>
                </a:solidFill>
                <a:sym typeface="+mn-ea"/>
              </a:rPr>
              <a:t> possible to anonymise a tweet?</a:t>
            </a:r>
            <a:endParaRPr lang="en-US" altLang="en-US">
              <a:solidFill>
                <a:srgbClr val="0070C0"/>
              </a:solidFill>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8263" y="317852"/>
            <a:ext cx="8291788" cy="713740"/>
          </a:xfrm>
          <a:prstGeom prst="rect">
            <a:avLst/>
          </a:prstGeom>
        </p:spPr>
        <p:txBody>
          <a:bodyPr vert="horz" wrap="square" lIns="0" tIns="0" rIns="0" bIns="0" rtlCol="0">
            <a:spAutoFit/>
          </a:bodyPr>
          <a:lstStyle/>
          <a:p>
            <a:pPr>
              <a:lnSpc>
                <a:spcPct val="100000"/>
              </a:lnSpc>
            </a:pPr>
            <a:endParaRPr sz="1540">
              <a:latin typeface="Times New Roman" panose="02020603050405020304"/>
              <a:cs typeface="Times New Roman" panose="02020603050405020304"/>
            </a:endParaRPr>
          </a:p>
          <a:p>
            <a:pPr>
              <a:lnSpc>
                <a:spcPct val="100000"/>
              </a:lnSpc>
              <a:spcBef>
                <a:spcPts val="20"/>
              </a:spcBef>
            </a:pPr>
            <a:endParaRPr sz="1680">
              <a:latin typeface="Times New Roman" panose="02020603050405020304"/>
              <a:cs typeface="Times New Roman" panose="02020603050405020304"/>
            </a:endParaRPr>
          </a:p>
          <a:p>
            <a:pPr marL="344170">
              <a:lnSpc>
                <a:spcPct val="100000"/>
              </a:lnSpc>
            </a:pPr>
            <a:r>
              <a:rPr sz="1405" b="1" spc="5" dirty="0">
                <a:solidFill>
                  <a:srgbClr val="FFFFFF"/>
                </a:solidFill>
                <a:latin typeface="Arial" panose="020B0604020202020204"/>
                <a:cs typeface="Arial" panose="020B0604020202020204"/>
              </a:rPr>
              <a:t>Issue-centered digital</a:t>
            </a:r>
            <a:r>
              <a:rPr sz="1405" b="1" spc="20" dirty="0">
                <a:solidFill>
                  <a:srgbClr val="FFFFFF"/>
                </a:solidFill>
                <a:latin typeface="Arial" panose="020B0604020202020204"/>
                <a:cs typeface="Arial" panose="020B0604020202020204"/>
              </a:rPr>
              <a:t> </a:t>
            </a:r>
            <a:r>
              <a:rPr sz="1405" b="1" spc="5" dirty="0">
                <a:solidFill>
                  <a:srgbClr val="FFFFFF"/>
                </a:solidFill>
                <a:latin typeface="Arial" panose="020B0604020202020204"/>
                <a:cs typeface="Arial" panose="020B0604020202020204"/>
              </a:rPr>
              <a:t>research</a:t>
            </a:r>
            <a:endParaRPr sz="1405">
              <a:latin typeface="Arial" panose="020B0604020202020204"/>
              <a:cs typeface="Arial" panose="020B0604020202020204"/>
            </a:endParaRPr>
          </a:p>
        </p:txBody>
      </p:sp>
      <p:sp>
        <p:nvSpPr>
          <p:cNvPr id="3" name="object 3"/>
          <p:cNvSpPr txBox="1"/>
          <p:nvPr/>
        </p:nvSpPr>
        <p:spPr>
          <a:xfrm>
            <a:off x="2022392" y="1627574"/>
            <a:ext cx="8136893" cy="2538095"/>
          </a:xfrm>
          <a:prstGeom prst="rect">
            <a:avLst/>
          </a:prstGeom>
        </p:spPr>
        <p:txBody>
          <a:bodyPr vert="horz" wrap="square" lIns="0" tIns="12092" rIns="0" bIns="0" rtlCol="0">
            <a:spAutoFit/>
          </a:bodyPr>
          <a:lstStyle/>
          <a:p>
            <a:pPr marL="355600" marR="5080" indent="-343535">
              <a:lnSpc>
                <a:spcPct val="100000"/>
              </a:lnSpc>
              <a:spcBef>
                <a:spcPts val="105"/>
              </a:spcBef>
              <a:buClr>
                <a:srgbClr val="D52B1E"/>
              </a:buClr>
              <a:buFont typeface="Arial" panose="020B0604020202020204"/>
              <a:buChar char="•"/>
              <a:tabLst>
                <a:tab pos="355600" algn="l"/>
                <a:tab pos="356235" algn="l"/>
              </a:tabLst>
            </a:pPr>
            <a:r>
              <a:rPr sz="1600" dirty="0">
                <a:solidFill>
                  <a:srgbClr val="FF0000"/>
                </a:solidFill>
                <a:latin typeface="Verdana" panose="020B0604030504040204"/>
                <a:cs typeface="Verdana" panose="020B0604030504040204"/>
              </a:rPr>
              <a:t>On one hand</a:t>
            </a:r>
            <a:r>
              <a:rPr sz="1600" dirty="0">
                <a:latin typeface="Verdana" panose="020B0604030504040204"/>
                <a:cs typeface="Verdana" panose="020B0604030504040204"/>
              </a:rPr>
              <a:t>, we cannot </a:t>
            </a:r>
            <a:r>
              <a:rPr sz="1600" spc="-5" dirty="0">
                <a:latin typeface="Verdana" panose="020B0604030504040204"/>
                <a:cs typeface="Verdana" panose="020B0604030504040204"/>
              </a:rPr>
              <a:t>simply claim that </a:t>
            </a:r>
            <a:r>
              <a:rPr sz="1600" dirty="0">
                <a:latin typeface="Verdana" panose="020B0604030504040204"/>
                <a:cs typeface="Verdana" panose="020B0604030504040204"/>
              </a:rPr>
              <a:t>social researchers are </a:t>
            </a:r>
            <a:r>
              <a:rPr sz="1600" spc="-5" dirty="0">
                <a:latin typeface="Verdana" panose="020B0604030504040204"/>
                <a:cs typeface="Verdana" panose="020B0604030504040204"/>
              </a:rPr>
              <a:t>fully entitled to  </a:t>
            </a:r>
            <a:r>
              <a:rPr sz="1600" dirty="0">
                <a:latin typeface="Verdana" panose="020B0604030504040204"/>
                <a:cs typeface="Verdana" panose="020B0604030504040204"/>
              </a:rPr>
              <a:t>access </a:t>
            </a:r>
            <a:r>
              <a:rPr sz="1600" spc="-5" dirty="0">
                <a:latin typeface="Verdana" panose="020B0604030504040204"/>
                <a:cs typeface="Verdana" panose="020B0604030504040204"/>
              </a:rPr>
              <a:t>all digital data because </a:t>
            </a:r>
            <a:r>
              <a:rPr sz="1600" dirty="0">
                <a:latin typeface="Verdana" panose="020B0604030504040204"/>
                <a:cs typeface="Verdana" panose="020B0604030504040204"/>
              </a:rPr>
              <a:t>those are </a:t>
            </a:r>
            <a:r>
              <a:rPr sz="1600" spc="-5" dirty="0">
                <a:latin typeface="Verdana" panose="020B0604030504040204"/>
                <a:cs typeface="Verdana" panose="020B0604030504040204"/>
              </a:rPr>
              <a:t>public </a:t>
            </a:r>
            <a:r>
              <a:rPr sz="1600" dirty="0">
                <a:latin typeface="Verdana" panose="020B0604030504040204"/>
                <a:cs typeface="Verdana" panose="020B0604030504040204"/>
              </a:rPr>
              <a:t>and </a:t>
            </a:r>
            <a:r>
              <a:rPr sz="1600" spc="-5" dirty="0">
                <a:latin typeface="Verdana" panose="020B0604030504040204"/>
                <a:cs typeface="Verdana" panose="020B0604030504040204"/>
              </a:rPr>
              <a:t>publicly </a:t>
            </a:r>
            <a:r>
              <a:rPr sz="1600" dirty="0">
                <a:latin typeface="Verdana" panose="020B0604030504040204"/>
                <a:cs typeface="Verdana" panose="020B0604030504040204"/>
              </a:rPr>
              <a:t>released by users </a:t>
            </a:r>
            <a:r>
              <a:rPr sz="1600" spc="-5" dirty="0">
                <a:latin typeface="Verdana" panose="020B0604030504040204"/>
                <a:cs typeface="Verdana" panose="020B0604030504040204"/>
              </a:rPr>
              <a:t>(as  </a:t>
            </a:r>
            <a:r>
              <a:rPr sz="1600" spc="-10" dirty="0">
                <a:latin typeface="Verdana" panose="020B0604030504040204"/>
                <a:cs typeface="Verdana" panose="020B0604030504040204"/>
              </a:rPr>
              <a:t>it </a:t>
            </a:r>
            <a:r>
              <a:rPr sz="1600" dirty="0">
                <a:latin typeface="Verdana" panose="020B0604030504040204"/>
                <a:cs typeface="Verdana" panose="020B0604030504040204"/>
              </a:rPr>
              <a:t>happens for social </a:t>
            </a:r>
            <a:r>
              <a:rPr sz="1600" spc="-5" dirty="0">
                <a:latin typeface="Verdana" panose="020B0604030504040204"/>
                <a:cs typeface="Verdana" panose="020B0604030504040204"/>
              </a:rPr>
              <a:t>media) </a:t>
            </a:r>
            <a:r>
              <a:rPr sz="1600" dirty="0">
                <a:latin typeface="Verdana" panose="020B0604030504040204"/>
                <a:cs typeface="Verdana" panose="020B0604030504040204"/>
              </a:rPr>
              <a:t>– </a:t>
            </a:r>
            <a:r>
              <a:rPr sz="1600" spc="-5" dirty="0">
                <a:latin typeface="Verdana" panose="020B0604030504040204"/>
                <a:cs typeface="Verdana" panose="020B0604030504040204"/>
              </a:rPr>
              <a:t>this </a:t>
            </a:r>
            <a:r>
              <a:rPr sz="1600" dirty="0">
                <a:latin typeface="Verdana" panose="020B0604030504040204"/>
                <a:cs typeface="Verdana" panose="020B0604030504040204"/>
              </a:rPr>
              <a:t>argument could </a:t>
            </a:r>
            <a:r>
              <a:rPr sz="1600" spc="-5" dirty="0">
                <a:latin typeface="Verdana" panose="020B0604030504040204"/>
                <a:cs typeface="Verdana" panose="020B0604030504040204"/>
              </a:rPr>
              <a:t>work </a:t>
            </a:r>
            <a:r>
              <a:rPr sz="1600" dirty="0">
                <a:latin typeface="Verdana" panose="020B0604030504040204"/>
                <a:cs typeface="Verdana" panose="020B0604030504040204"/>
              </a:rPr>
              <a:t>from a </a:t>
            </a:r>
            <a:r>
              <a:rPr sz="1600" spc="-5" dirty="0">
                <a:solidFill>
                  <a:srgbClr val="FF0000"/>
                </a:solidFill>
                <a:latin typeface="Verdana" panose="020B0604030504040204"/>
                <a:cs typeface="Verdana" panose="020B0604030504040204"/>
              </a:rPr>
              <a:t>legal </a:t>
            </a:r>
            <a:r>
              <a:rPr sz="1600" spc="-5" dirty="0">
                <a:latin typeface="Verdana" panose="020B0604030504040204"/>
                <a:cs typeface="Verdana" panose="020B0604030504040204"/>
              </a:rPr>
              <a:t>point </a:t>
            </a:r>
            <a:r>
              <a:rPr sz="1600" dirty="0">
                <a:latin typeface="Verdana" panose="020B0604030504040204"/>
                <a:cs typeface="Verdana" panose="020B0604030504040204"/>
              </a:rPr>
              <a:t>of  </a:t>
            </a:r>
            <a:r>
              <a:rPr sz="1600" spc="-15" dirty="0">
                <a:latin typeface="Verdana" panose="020B0604030504040204"/>
                <a:cs typeface="Verdana" panose="020B0604030504040204"/>
              </a:rPr>
              <a:t>view, </a:t>
            </a:r>
            <a:r>
              <a:rPr sz="1600" dirty="0">
                <a:solidFill>
                  <a:srgbClr val="FF0000"/>
                </a:solidFill>
                <a:latin typeface="Verdana" panose="020B0604030504040204"/>
                <a:cs typeface="Verdana" panose="020B0604030504040204"/>
              </a:rPr>
              <a:t>but not </a:t>
            </a:r>
            <a:r>
              <a:rPr sz="1600" dirty="0">
                <a:latin typeface="Verdana" panose="020B0604030504040204"/>
                <a:cs typeface="Verdana" panose="020B0604030504040204"/>
              </a:rPr>
              <a:t>from an </a:t>
            </a:r>
            <a:r>
              <a:rPr sz="1600" spc="-5" dirty="0">
                <a:solidFill>
                  <a:srgbClr val="FF0000"/>
                </a:solidFill>
                <a:latin typeface="Verdana" panose="020B0604030504040204"/>
                <a:cs typeface="Verdana" panose="020B0604030504040204"/>
              </a:rPr>
              <a:t>ethical</a:t>
            </a:r>
            <a:r>
              <a:rPr sz="1600" spc="-105" dirty="0">
                <a:solidFill>
                  <a:srgbClr val="FF0000"/>
                </a:solidFill>
                <a:latin typeface="Verdana" panose="020B0604030504040204"/>
                <a:cs typeface="Verdana" panose="020B0604030504040204"/>
              </a:rPr>
              <a:t> </a:t>
            </a:r>
            <a:r>
              <a:rPr sz="1600" dirty="0">
                <a:latin typeface="Verdana" panose="020B0604030504040204"/>
                <a:cs typeface="Verdana" panose="020B0604030504040204"/>
              </a:rPr>
              <a:t>one</a:t>
            </a:r>
            <a:endParaRPr sz="1600" dirty="0">
              <a:latin typeface="Verdana" panose="020B0604030504040204"/>
              <a:cs typeface="Verdana" panose="020B0604030504040204"/>
            </a:endParaRPr>
          </a:p>
          <a:p>
            <a:pPr marL="12065" marR="5080">
              <a:lnSpc>
                <a:spcPct val="100000"/>
              </a:lnSpc>
              <a:spcBef>
                <a:spcPts val="105"/>
              </a:spcBef>
              <a:buClr>
                <a:srgbClr val="D52B1E"/>
              </a:buClr>
              <a:buFont typeface="Arial" panose="020B0604020202020204"/>
              <a:tabLst>
                <a:tab pos="355600" algn="l"/>
                <a:tab pos="356235" algn="l"/>
              </a:tabLst>
            </a:pPr>
            <a:endParaRPr sz="1600">
              <a:latin typeface="Verdana" panose="020B0604030504040204"/>
              <a:cs typeface="Verdana" panose="020B0604030504040204"/>
            </a:endParaRPr>
          </a:p>
          <a:p>
            <a:pPr marL="355600" marR="92710" indent="-343535">
              <a:lnSpc>
                <a:spcPct val="100000"/>
              </a:lnSpc>
              <a:spcBef>
                <a:spcPts val="395"/>
              </a:spcBef>
              <a:buClr>
                <a:srgbClr val="D52B1E"/>
              </a:buClr>
              <a:buFont typeface="Arial" panose="020B0604020202020204"/>
              <a:buChar char="•"/>
              <a:tabLst>
                <a:tab pos="355600" algn="l"/>
                <a:tab pos="356235" algn="l"/>
              </a:tabLst>
            </a:pPr>
            <a:r>
              <a:rPr sz="1600" dirty="0">
                <a:solidFill>
                  <a:srgbClr val="FF0000"/>
                </a:solidFill>
                <a:latin typeface="Verdana" panose="020B0604030504040204"/>
                <a:cs typeface="Verdana" panose="020B0604030504040204"/>
              </a:rPr>
              <a:t>On </a:t>
            </a:r>
            <a:r>
              <a:rPr sz="1600" spc="-5" dirty="0">
                <a:solidFill>
                  <a:srgbClr val="FF0000"/>
                </a:solidFill>
                <a:latin typeface="Verdana" panose="020B0604030504040204"/>
                <a:cs typeface="Verdana" panose="020B0604030504040204"/>
              </a:rPr>
              <a:t>the </a:t>
            </a:r>
            <a:r>
              <a:rPr sz="1600" dirty="0">
                <a:solidFill>
                  <a:srgbClr val="FF0000"/>
                </a:solidFill>
                <a:latin typeface="Verdana" panose="020B0604030504040204"/>
                <a:cs typeface="Verdana" panose="020B0604030504040204"/>
              </a:rPr>
              <a:t>other hand</a:t>
            </a:r>
            <a:r>
              <a:rPr sz="1600" dirty="0">
                <a:latin typeface="Verdana" panose="020B0604030504040204"/>
                <a:cs typeface="Verdana" panose="020B0604030504040204"/>
              </a:rPr>
              <a:t>, we cannot </a:t>
            </a:r>
            <a:r>
              <a:rPr sz="1600" spc="-5" dirty="0">
                <a:latin typeface="Verdana" panose="020B0604030504040204"/>
                <a:cs typeface="Verdana" panose="020B0604030504040204"/>
              </a:rPr>
              <a:t>simply </a:t>
            </a:r>
            <a:r>
              <a:rPr sz="1600" dirty="0">
                <a:latin typeface="Verdana" panose="020B0604030504040204"/>
                <a:cs typeface="Verdana" panose="020B0604030504040204"/>
              </a:rPr>
              <a:t>renounce </a:t>
            </a:r>
            <a:r>
              <a:rPr sz="1600" spc="-5" dirty="0">
                <a:latin typeface="Verdana" panose="020B0604030504040204"/>
                <a:cs typeface="Verdana" panose="020B0604030504040204"/>
              </a:rPr>
              <a:t>the </a:t>
            </a:r>
            <a:r>
              <a:rPr sz="1600" dirty="0">
                <a:latin typeface="Verdana" panose="020B0604030504040204"/>
                <a:cs typeface="Verdana" panose="020B0604030504040204"/>
              </a:rPr>
              <a:t>use of such huge amounts of  </a:t>
            </a:r>
            <a:r>
              <a:rPr sz="1600" spc="-5" dirty="0">
                <a:latin typeface="Verdana" panose="020B0604030504040204"/>
                <a:cs typeface="Verdana" panose="020B0604030504040204"/>
              </a:rPr>
              <a:t>data that may </a:t>
            </a:r>
            <a:r>
              <a:rPr sz="1600" dirty="0">
                <a:latin typeface="Verdana" panose="020B0604030504040204"/>
                <a:cs typeface="Verdana" panose="020B0604030504040204"/>
              </a:rPr>
              <a:t>represent </a:t>
            </a:r>
            <a:r>
              <a:rPr sz="1600" spc="-10" dirty="0">
                <a:latin typeface="Verdana" panose="020B0604030504040204"/>
                <a:cs typeface="Verdana" panose="020B0604030504040204"/>
              </a:rPr>
              <a:t>invaluable </a:t>
            </a:r>
            <a:r>
              <a:rPr sz="1600" dirty="0">
                <a:latin typeface="Verdana" panose="020B0604030504040204"/>
                <a:cs typeface="Verdana" panose="020B0604030504040204"/>
              </a:rPr>
              <a:t>sources of </a:t>
            </a:r>
            <a:r>
              <a:rPr sz="1600" dirty="0">
                <a:solidFill>
                  <a:srgbClr val="FF0000"/>
                </a:solidFill>
                <a:latin typeface="Verdana" panose="020B0604030504040204"/>
                <a:cs typeface="Verdana" panose="020B0604030504040204"/>
              </a:rPr>
              <a:t>new knowledge about </a:t>
            </a:r>
            <a:r>
              <a:rPr sz="1600" spc="-5" dirty="0">
                <a:solidFill>
                  <a:srgbClr val="FF0000"/>
                </a:solidFill>
                <a:latin typeface="Verdana" panose="020B0604030504040204"/>
                <a:cs typeface="Verdana" panose="020B0604030504040204"/>
              </a:rPr>
              <a:t>societal  </a:t>
            </a:r>
            <a:r>
              <a:rPr sz="1600" dirty="0">
                <a:solidFill>
                  <a:srgbClr val="FF0000"/>
                </a:solidFill>
                <a:latin typeface="Verdana" panose="020B0604030504040204"/>
                <a:cs typeface="Verdana" panose="020B0604030504040204"/>
              </a:rPr>
              <a:t>issues </a:t>
            </a:r>
            <a:r>
              <a:rPr sz="1600" dirty="0">
                <a:latin typeface="Verdana" panose="020B0604030504040204"/>
                <a:cs typeface="Verdana" panose="020B0604030504040204"/>
              </a:rPr>
              <a:t>– </a:t>
            </a:r>
            <a:r>
              <a:rPr sz="1600" spc="-5" dirty="0">
                <a:latin typeface="Verdana" panose="020B0604030504040204"/>
                <a:cs typeface="Verdana" panose="020B0604030504040204"/>
              </a:rPr>
              <a:t>thus effectively leaving the </a:t>
            </a:r>
            <a:r>
              <a:rPr sz="1600" dirty="0">
                <a:latin typeface="Verdana" panose="020B0604030504040204"/>
                <a:cs typeface="Verdana" panose="020B0604030504040204"/>
              </a:rPr>
              <a:t>management and analysis of such data  </a:t>
            </a:r>
            <a:r>
              <a:rPr sz="1600" spc="-5" dirty="0">
                <a:latin typeface="Verdana" panose="020B0604030504040204"/>
                <a:cs typeface="Verdana" panose="020B0604030504040204"/>
              </a:rPr>
              <a:t>exclusively in the </a:t>
            </a:r>
            <a:r>
              <a:rPr sz="1600" dirty="0">
                <a:latin typeface="Verdana" panose="020B0604030504040204"/>
                <a:cs typeface="Verdana" panose="020B0604030504040204"/>
              </a:rPr>
              <a:t>hands of </a:t>
            </a:r>
            <a:r>
              <a:rPr sz="1600" spc="-5" dirty="0">
                <a:latin typeface="Verdana" panose="020B0604030504040204"/>
                <a:cs typeface="Verdana" panose="020B0604030504040204"/>
              </a:rPr>
              <a:t>private </a:t>
            </a:r>
            <a:r>
              <a:rPr sz="1600" dirty="0">
                <a:latin typeface="Verdana" panose="020B0604030504040204"/>
                <a:cs typeface="Verdana" panose="020B0604030504040204"/>
              </a:rPr>
              <a:t>companies </a:t>
            </a:r>
            <a:r>
              <a:rPr sz="1600" spc="-5" dirty="0">
                <a:latin typeface="Verdana" panose="020B0604030504040204"/>
                <a:cs typeface="Verdana" panose="020B0604030504040204"/>
              </a:rPr>
              <a:t>(Caliandro, Gandini </a:t>
            </a:r>
            <a:r>
              <a:rPr sz="1600" dirty="0">
                <a:latin typeface="Verdana" panose="020B0604030504040204"/>
                <a:cs typeface="Verdana" panose="020B0604030504040204"/>
              </a:rPr>
              <a:t>2017:</a:t>
            </a:r>
            <a:r>
              <a:rPr sz="1600" spc="-150" dirty="0">
                <a:latin typeface="Verdana" panose="020B0604030504040204"/>
                <a:cs typeface="Verdana" panose="020B0604030504040204"/>
              </a:rPr>
              <a:t> </a:t>
            </a:r>
            <a:r>
              <a:rPr sz="1600" dirty="0">
                <a:latin typeface="Verdana" panose="020B0604030504040204"/>
                <a:cs typeface="Verdana" panose="020B0604030504040204"/>
              </a:rPr>
              <a:t>48)</a:t>
            </a:r>
            <a:endParaRPr sz="1600" dirty="0">
              <a:latin typeface="Verdana" panose="020B0604030504040204"/>
              <a:cs typeface="Verdana" panose="020B060403050404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solidFill>
                  <a:srgbClr val="0070C0"/>
                </a:solidFill>
                <a:sym typeface="+mn-ea"/>
              </a:rPr>
              <a:t>Issue-centered digital research</a:t>
            </a:r>
            <a:endParaRPr lang="en-US">
              <a:solidFill>
                <a:srgbClr val="0070C0"/>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516251" y="1208118"/>
            <a:ext cx="6267210" cy="3518482"/>
          </a:xfrm>
          <a:prstGeom prst="rect">
            <a:avLst/>
          </a:prstGeom>
          <a:blipFill>
            <a:blip r:embed="rId1" cstate="print"/>
            <a:stretch>
              <a:fillRect/>
            </a:stretch>
          </a:blipFill>
        </p:spPr>
        <p:txBody>
          <a:bodyPr wrap="square" lIns="0" tIns="0" rIns="0" bIns="0" rtlCol="0"/>
          <a:lstStyle/>
          <a:p>
            <a:endParaRPr sz="100"/>
          </a:p>
        </p:txBody>
      </p:sp>
      <p:sp>
        <p:nvSpPr>
          <p:cNvPr id="2" name="object 2"/>
          <p:cNvSpPr txBox="1"/>
          <p:nvPr/>
        </p:nvSpPr>
        <p:spPr>
          <a:xfrm>
            <a:off x="1948263" y="317852"/>
            <a:ext cx="8291788" cy="885825"/>
          </a:xfrm>
          <a:prstGeom prst="rect">
            <a:avLst/>
          </a:prstGeom>
        </p:spPr>
        <p:txBody>
          <a:bodyPr vert="horz" wrap="square" lIns="0" tIns="0" rIns="0" bIns="0" rtlCol="0">
            <a:spAutoFit/>
          </a:bodyPr>
          <a:lstStyle/>
          <a:p>
            <a:pPr>
              <a:lnSpc>
                <a:spcPct val="100000"/>
              </a:lnSpc>
            </a:pPr>
            <a:endParaRPr sz="1540">
              <a:latin typeface="Times New Roman" panose="02020603050405020304"/>
              <a:cs typeface="Times New Roman" panose="02020603050405020304"/>
            </a:endParaRPr>
          </a:p>
          <a:p>
            <a:pPr>
              <a:lnSpc>
                <a:spcPct val="100000"/>
              </a:lnSpc>
              <a:spcBef>
                <a:spcPts val="25"/>
              </a:spcBef>
            </a:pPr>
            <a:endParaRPr sz="1360">
              <a:latin typeface="Times New Roman" panose="02020603050405020304"/>
              <a:cs typeface="Times New Roman" panose="02020603050405020304"/>
            </a:endParaRPr>
          </a:p>
          <a:p>
            <a:pPr marL="474980" marR="5937250">
              <a:lnSpc>
                <a:spcPct val="101000"/>
              </a:lnSpc>
            </a:pPr>
            <a:r>
              <a:rPr sz="1405" b="1" spc="5" dirty="0">
                <a:solidFill>
                  <a:srgbClr val="FFFFFF"/>
                </a:solidFill>
                <a:latin typeface="Arial" panose="020B0604020202020204"/>
                <a:cs typeface="Arial" panose="020B0604020202020204"/>
              </a:rPr>
              <a:t>It is possible </a:t>
            </a:r>
            <a:r>
              <a:rPr sz="1405" b="1" spc="10" dirty="0">
                <a:solidFill>
                  <a:srgbClr val="FFFFFF"/>
                </a:solidFill>
                <a:latin typeface="Arial" panose="020B0604020202020204"/>
                <a:cs typeface="Arial" panose="020B0604020202020204"/>
              </a:rPr>
              <a:t>to </a:t>
            </a:r>
            <a:r>
              <a:rPr sz="1405" b="1" spc="5" dirty="0">
                <a:solidFill>
                  <a:srgbClr val="FFFFFF"/>
                </a:solidFill>
                <a:latin typeface="Arial" panose="020B0604020202020204"/>
                <a:cs typeface="Arial" panose="020B0604020202020204"/>
              </a:rPr>
              <a:t>anonymise </a:t>
            </a:r>
            <a:r>
              <a:rPr sz="1405" b="1" spc="10" dirty="0">
                <a:solidFill>
                  <a:srgbClr val="FFFFFF"/>
                </a:solidFill>
                <a:latin typeface="Arial" panose="020B0604020202020204"/>
                <a:cs typeface="Arial" panose="020B0604020202020204"/>
              </a:rPr>
              <a:t>a  tweet?</a:t>
            </a:r>
            <a:endParaRPr sz="1405">
              <a:latin typeface="Arial" panose="020B0604020202020204"/>
              <a:cs typeface="Arial" panose="020B060402020202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en-US">
                <a:solidFill>
                  <a:srgbClr val="0070C0"/>
                </a:solidFill>
                <a:sym typeface="+mn-ea"/>
              </a:rPr>
              <a:t>I</a:t>
            </a:r>
            <a:r>
              <a:rPr lang="en-US">
                <a:solidFill>
                  <a:srgbClr val="0070C0"/>
                </a:solidFill>
                <a:sym typeface="+mn-ea"/>
              </a:rPr>
              <a:t>s </a:t>
            </a:r>
            <a:r>
              <a:rPr lang="en-US" altLang="en-US">
                <a:solidFill>
                  <a:srgbClr val="0070C0"/>
                </a:solidFill>
                <a:sym typeface="+mn-ea"/>
              </a:rPr>
              <a:t>it</a:t>
            </a:r>
            <a:r>
              <a:rPr lang="en-US">
                <a:solidFill>
                  <a:srgbClr val="0070C0"/>
                </a:solidFill>
                <a:sym typeface="+mn-ea"/>
              </a:rPr>
              <a:t> possible to anonymise a tweet?</a:t>
            </a:r>
            <a:endParaRPr lang="en-US" altLang="en-US">
              <a:solidFill>
                <a:srgbClr val="0070C0"/>
              </a:solidFill>
              <a:sym typeface="+mn-ea"/>
            </a:endParaRPr>
          </a:p>
        </p:txBody>
      </p:sp>
      <p:sp>
        <p:nvSpPr>
          <p:cNvPr id="4" name="object 4"/>
          <p:cNvSpPr/>
          <p:nvPr/>
        </p:nvSpPr>
        <p:spPr>
          <a:xfrm>
            <a:off x="3496945" y="2749550"/>
            <a:ext cx="2567305" cy="192405"/>
          </a:xfrm>
          <a:custGeom>
            <a:avLst/>
            <a:gdLst/>
            <a:ahLst/>
            <a:cxnLst/>
            <a:rect l="l" t="t" r="r" b="b"/>
            <a:pathLst>
              <a:path w="1179829" h="212089">
                <a:moveTo>
                  <a:pt x="1179576" y="1524"/>
                </a:moveTo>
                <a:lnTo>
                  <a:pt x="1176528" y="0"/>
                </a:lnTo>
                <a:lnTo>
                  <a:pt x="1524" y="0"/>
                </a:lnTo>
                <a:lnTo>
                  <a:pt x="0" y="1524"/>
                </a:lnTo>
                <a:lnTo>
                  <a:pt x="0" y="210312"/>
                </a:lnTo>
                <a:lnTo>
                  <a:pt x="1524" y="211836"/>
                </a:lnTo>
                <a:lnTo>
                  <a:pt x="1176528" y="211836"/>
                </a:lnTo>
                <a:lnTo>
                  <a:pt x="1179576" y="210312"/>
                </a:lnTo>
                <a:lnTo>
                  <a:pt x="1179576" y="207264"/>
                </a:lnTo>
                <a:lnTo>
                  <a:pt x="1179576" y="202692"/>
                </a:lnTo>
                <a:lnTo>
                  <a:pt x="1179576" y="9144"/>
                </a:lnTo>
                <a:lnTo>
                  <a:pt x="1179576" y="4572"/>
                </a:lnTo>
                <a:lnTo>
                  <a:pt x="1179576" y="1524"/>
                </a:lnTo>
                <a:close/>
              </a:path>
            </a:pathLst>
          </a:custGeom>
          <a:solidFill>
            <a:srgbClr val="000000"/>
          </a:solidFill>
        </p:spPr>
        <p:txBody>
          <a:bodyPr wrap="square" lIns="0" tIns="0" rIns="0" bIns="0" rtlCol="0"/>
          <a:lstStyle/>
          <a:p>
            <a:endParaRPr sz="100"/>
          </a:p>
        </p:txBody>
      </p:sp>
      <p:sp>
        <p:nvSpPr>
          <p:cNvPr id="5" name="object 5"/>
          <p:cNvSpPr/>
          <p:nvPr/>
        </p:nvSpPr>
        <p:spPr>
          <a:xfrm>
            <a:off x="3408437" y="3918587"/>
            <a:ext cx="523995" cy="302881"/>
          </a:xfrm>
          <a:custGeom>
            <a:avLst/>
            <a:gdLst/>
            <a:ahLst/>
            <a:cxnLst/>
            <a:rect l="l" t="t" r="r" b="b"/>
            <a:pathLst>
              <a:path w="577850" h="334010">
                <a:moveTo>
                  <a:pt x="577596" y="1524"/>
                </a:moveTo>
                <a:lnTo>
                  <a:pt x="576072" y="0"/>
                </a:lnTo>
                <a:lnTo>
                  <a:pt x="1524" y="0"/>
                </a:lnTo>
                <a:lnTo>
                  <a:pt x="0" y="1524"/>
                </a:lnTo>
                <a:lnTo>
                  <a:pt x="0" y="330708"/>
                </a:lnTo>
                <a:lnTo>
                  <a:pt x="1524" y="333756"/>
                </a:lnTo>
                <a:lnTo>
                  <a:pt x="576072" y="333756"/>
                </a:lnTo>
                <a:lnTo>
                  <a:pt x="577596" y="330708"/>
                </a:lnTo>
                <a:lnTo>
                  <a:pt x="577596" y="329184"/>
                </a:lnTo>
                <a:lnTo>
                  <a:pt x="577596" y="323088"/>
                </a:lnTo>
                <a:lnTo>
                  <a:pt x="577596" y="9144"/>
                </a:lnTo>
                <a:lnTo>
                  <a:pt x="577596" y="4572"/>
                </a:lnTo>
                <a:lnTo>
                  <a:pt x="577596" y="1524"/>
                </a:lnTo>
                <a:close/>
              </a:path>
            </a:pathLst>
          </a:custGeom>
          <a:solidFill>
            <a:srgbClr val="000000"/>
          </a:solidFill>
        </p:spPr>
        <p:txBody>
          <a:bodyPr wrap="square" lIns="0" tIns="0" rIns="0" bIns="0" rtlCol="0"/>
          <a:lstStyle/>
          <a:p>
            <a:endParaRPr sz="100"/>
          </a:p>
        </p:txBody>
      </p:sp>
      <p:sp>
        <p:nvSpPr>
          <p:cNvPr id="6" name="object 6"/>
          <p:cNvSpPr/>
          <p:nvPr/>
        </p:nvSpPr>
        <p:spPr>
          <a:xfrm>
            <a:off x="4136939" y="3918587"/>
            <a:ext cx="671980" cy="302881"/>
          </a:xfrm>
          <a:custGeom>
            <a:avLst/>
            <a:gdLst/>
            <a:ahLst/>
            <a:cxnLst/>
            <a:rect l="l" t="t" r="r" b="b"/>
            <a:pathLst>
              <a:path w="741045" h="334010">
                <a:moveTo>
                  <a:pt x="740664" y="1524"/>
                </a:moveTo>
                <a:lnTo>
                  <a:pt x="737616" y="0"/>
                </a:lnTo>
                <a:lnTo>
                  <a:pt x="3048" y="0"/>
                </a:lnTo>
                <a:lnTo>
                  <a:pt x="0" y="1524"/>
                </a:lnTo>
                <a:lnTo>
                  <a:pt x="0" y="330708"/>
                </a:lnTo>
                <a:lnTo>
                  <a:pt x="3048" y="333756"/>
                </a:lnTo>
                <a:lnTo>
                  <a:pt x="737616" y="333756"/>
                </a:lnTo>
                <a:lnTo>
                  <a:pt x="740664" y="330708"/>
                </a:lnTo>
                <a:lnTo>
                  <a:pt x="740664" y="329184"/>
                </a:lnTo>
                <a:lnTo>
                  <a:pt x="740664" y="323088"/>
                </a:lnTo>
                <a:lnTo>
                  <a:pt x="740664" y="9144"/>
                </a:lnTo>
                <a:lnTo>
                  <a:pt x="740664" y="4572"/>
                </a:lnTo>
                <a:lnTo>
                  <a:pt x="740664" y="1524"/>
                </a:lnTo>
                <a:close/>
              </a:path>
            </a:pathLst>
          </a:custGeom>
          <a:solidFill>
            <a:srgbClr val="000000"/>
          </a:solidFill>
        </p:spPr>
        <p:txBody>
          <a:bodyPr wrap="square" lIns="0" tIns="0" rIns="0" bIns="0" rtlCol="0"/>
          <a:lstStyle/>
          <a:p>
            <a:endParaRPr sz="100"/>
          </a:p>
        </p:txBody>
      </p:sp>
      <p:sp>
        <p:nvSpPr>
          <p:cNvPr id="9" name="object 6"/>
          <p:cNvSpPr/>
          <p:nvPr/>
        </p:nvSpPr>
        <p:spPr>
          <a:xfrm>
            <a:off x="4992284" y="3918587"/>
            <a:ext cx="671980" cy="302881"/>
          </a:xfrm>
          <a:custGeom>
            <a:avLst/>
            <a:gdLst/>
            <a:ahLst/>
            <a:cxnLst/>
            <a:rect l="l" t="t" r="r" b="b"/>
            <a:pathLst>
              <a:path w="741045" h="334010">
                <a:moveTo>
                  <a:pt x="740664" y="1524"/>
                </a:moveTo>
                <a:lnTo>
                  <a:pt x="737616" y="0"/>
                </a:lnTo>
                <a:lnTo>
                  <a:pt x="3048" y="0"/>
                </a:lnTo>
                <a:lnTo>
                  <a:pt x="0" y="1524"/>
                </a:lnTo>
                <a:lnTo>
                  <a:pt x="0" y="330708"/>
                </a:lnTo>
                <a:lnTo>
                  <a:pt x="3048" y="333756"/>
                </a:lnTo>
                <a:lnTo>
                  <a:pt x="737616" y="333756"/>
                </a:lnTo>
                <a:lnTo>
                  <a:pt x="740664" y="330708"/>
                </a:lnTo>
                <a:lnTo>
                  <a:pt x="740664" y="329184"/>
                </a:lnTo>
                <a:lnTo>
                  <a:pt x="740664" y="323088"/>
                </a:lnTo>
                <a:lnTo>
                  <a:pt x="740664" y="9144"/>
                </a:lnTo>
                <a:lnTo>
                  <a:pt x="740664" y="4572"/>
                </a:lnTo>
                <a:lnTo>
                  <a:pt x="740664" y="1524"/>
                </a:lnTo>
                <a:close/>
              </a:path>
            </a:pathLst>
          </a:custGeom>
          <a:solidFill>
            <a:srgbClr val="000000"/>
          </a:solidFill>
        </p:spPr>
        <p:txBody>
          <a:bodyPr wrap="square" lIns="0" tIns="0" rIns="0" bIns="0" rtlCol="0"/>
          <a:p>
            <a:endParaRPr sz="100"/>
          </a:p>
        </p:txBody>
      </p:sp>
      <p:pic>
        <p:nvPicPr>
          <p:cNvPr id="10" name="Picture 9"/>
          <p:cNvPicPr>
            <a:picLocks noChangeAspect="1"/>
          </p:cNvPicPr>
          <p:nvPr/>
        </p:nvPicPr>
        <p:blipFill>
          <a:blip r:embed="rId2"/>
          <a:stretch>
            <a:fillRect/>
          </a:stretch>
        </p:blipFill>
        <p:spPr>
          <a:xfrm>
            <a:off x="3110230" y="4615180"/>
            <a:ext cx="5554345" cy="1706245"/>
          </a:xfrm>
          <a:prstGeom prst="rect">
            <a:avLst/>
          </a:prstGeom>
        </p:spPr>
      </p:pic>
      <p:sp>
        <p:nvSpPr>
          <p:cNvPr id="11" name="Text Box 10"/>
          <p:cNvSpPr txBox="1"/>
          <p:nvPr/>
        </p:nvSpPr>
        <p:spPr>
          <a:xfrm>
            <a:off x="3408680" y="4246880"/>
            <a:ext cx="4682490" cy="368300"/>
          </a:xfrm>
          <a:prstGeom prst="rect">
            <a:avLst/>
          </a:prstGeom>
          <a:noFill/>
        </p:spPr>
        <p:txBody>
          <a:bodyPr wrap="none" rtlCol="0" anchor="t">
            <a:spAutoFit/>
          </a:bodyPr>
          <a:p>
            <a:r>
              <a:rPr>
                <a:sym typeface="+mn-ea"/>
              </a:rPr>
              <a:t>Yes sure, I can delete personal metadata …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8263" y="287650"/>
            <a:ext cx="8291788" cy="1303020"/>
          </a:xfrm>
          <a:prstGeom prst="rect">
            <a:avLst/>
          </a:prstGeom>
        </p:spPr>
        <p:txBody>
          <a:bodyPr vert="horz" wrap="square" lIns="0" tIns="4606" rIns="0" bIns="0" rtlCol="0">
            <a:spAutoFit/>
          </a:bodyPr>
          <a:lstStyle/>
          <a:p>
            <a:pPr>
              <a:lnSpc>
                <a:spcPct val="100000"/>
              </a:lnSpc>
              <a:spcBef>
                <a:spcPts val="40"/>
              </a:spcBef>
            </a:pPr>
            <a:endParaRPr sz="2720">
              <a:latin typeface="Times New Roman" panose="02020603050405020304"/>
              <a:cs typeface="Times New Roman" panose="02020603050405020304"/>
            </a:endParaRPr>
          </a:p>
          <a:p>
            <a:pPr marL="332105" marR="5645785">
              <a:lnSpc>
                <a:spcPct val="100000"/>
              </a:lnSpc>
            </a:pPr>
            <a:r>
              <a:rPr sz="1905" b="1" dirty="0">
                <a:solidFill>
                  <a:srgbClr val="FFFFFF"/>
                </a:solidFill>
                <a:latin typeface="Arial" panose="020B0604020202020204"/>
                <a:cs typeface="Arial" panose="020B0604020202020204"/>
              </a:rPr>
              <a:t>The </a:t>
            </a:r>
            <a:r>
              <a:rPr sz="1905" b="1" spc="-5" dirty="0">
                <a:solidFill>
                  <a:srgbClr val="FFFFFF"/>
                </a:solidFill>
                <a:latin typeface="Arial" panose="020B0604020202020204"/>
                <a:cs typeface="Arial" panose="020B0604020202020204"/>
              </a:rPr>
              <a:t>main ethical issue </a:t>
            </a:r>
            <a:r>
              <a:rPr sz="1905" b="1" dirty="0">
                <a:solidFill>
                  <a:srgbClr val="FFFFFF"/>
                </a:solidFill>
                <a:latin typeface="Arial" panose="020B0604020202020204"/>
                <a:cs typeface="Arial" panose="020B0604020202020204"/>
              </a:rPr>
              <a:t>in  digital</a:t>
            </a:r>
            <a:r>
              <a:rPr sz="1905" b="1" spc="15" dirty="0">
                <a:solidFill>
                  <a:srgbClr val="FFFFFF"/>
                </a:solidFill>
                <a:latin typeface="Arial" panose="020B0604020202020204"/>
                <a:cs typeface="Arial" panose="020B0604020202020204"/>
              </a:rPr>
              <a:t> </a:t>
            </a:r>
            <a:r>
              <a:rPr sz="1905" b="1" spc="-10" dirty="0">
                <a:solidFill>
                  <a:srgbClr val="FFFFFF"/>
                </a:solidFill>
                <a:latin typeface="Arial" panose="020B0604020202020204"/>
                <a:cs typeface="Arial" panose="020B0604020202020204"/>
              </a:rPr>
              <a:t>research</a:t>
            </a:r>
            <a:endParaRPr sz="1905">
              <a:latin typeface="Arial" panose="020B0604020202020204"/>
              <a:cs typeface="Arial" panose="020B0604020202020204"/>
            </a:endParaRPr>
          </a:p>
        </p:txBody>
      </p:sp>
      <p:sp>
        <p:nvSpPr>
          <p:cNvPr id="3" name="object 3"/>
          <p:cNvSpPr txBox="1"/>
          <p:nvPr/>
        </p:nvSpPr>
        <p:spPr>
          <a:xfrm>
            <a:off x="2021116" y="1638526"/>
            <a:ext cx="8046490" cy="3224530"/>
          </a:xfrm>
          <a:prstGeom prst="rect">
            <a:avLst/>
          </a:prstGeom>
        </p:spPr>
        <p:txBody>
          <a:bodyPr vert="horz" wrap="square" lIns="0" tIns="11516" rIns="0" bIns="0" rtlCol="0">
            <a:spAutoFit/>
          </a:bodyPr>
          <a:lstStyle/>
          <a:p>
            <a:pPr marL="355600" marR="5080" indent="-342900">
              <a:lnSpc>
                <a:spcPct val="100000"/>
              </a:lnSpc>
              <a:spcBef>
                <a:spcPts val="100"/>
              </a:spcBef>
              <a:buClr>
                <a:srgbClr val="D52B1E"/>
              </a:buClr>
              <a:buFont typeface="Arial" panose="020B0604020202020204"/>
              <a:buChar char="•"/>
              <a:tabLst>
                <a:tab pos="354965" algn="l"/>
                <a:tab pos="355600" algn="l"/>
              </a:tabLst>
            </a:pPr>
            <a:r>
              <a:rPr sz="1800" dirty="0">
                <a:latin typeface="Verdana" panose="020B0604030504040204"/>
                <a:cs typeface="Verdana" panose="020B0604030504040204"/>
              </a:rPr>
              <a:t>It </a:t>
            </a:r>
            <a:r>
              <a:rPr sz="1800" spc="5" dirty="0">
                <a:latin typeface="Verdana" panose="020B0604030504040204"/>
                <a:cs typeface="Verdana" panose="020B0604030504040204"/>
              </a:rPr>
              <a:t>is </a:t>
            </a:r>
            <a:r>
              <a:rPr sz="1800" dirty="0">
                <a:latin typeface="Verdana" panose="020B0604030504040204"/>
                <a:cs typeface="Verdana" panose="020B0604030504040204"/>
              </a:rPr>
              <a:t>crucial </a:t>
            </a:r>
            <a:r>
              <a:rPr sz="1800" spc="-5" dirty="0">
                <a:latin typeface="Verdana" panose="020B0604030504040204"/>
                <a:cs typeface="Verdana" panose="020B0604030504040204"/>
              </a:rPr>
              <a:t>that subjects </a:t>
            </a:r>
            <a:r>
              <a:rPr sz="1800" dirty="0">
                <a:latin typeface="Verdana" panose="020B0604030504040204"/>
                <a:cs typeface="Verdana" panose="020B0604030504040204"/>
              </a:rPr>
              <a:t>of </a:t>
            </a:r>
            <a:r>
              <a:rPr sz="1800" spc="-5" dirty="0">
                <a:latin typeface="Verdana" panose="020B0604030504040204"/>
                <a:cs typeface="Verdana" panose="020B0604030504040204"/>
              </a:rPr>
              <a:t>research read, understand, agree </a:t>
            </a:r>
            <a:r>
              <a:rPr sz="1800" dirty="0">
                <a:latin typeface="Verdana" panose="020B0604030504040204"/>
                <a:cs typeface="Verdana" panose="020B0604030504040204"/>
              </a:rPr>
              <a:t>and sign an </a:t>
            </a:r>
            <a:r>
              <a:rPr sz="1800" dirty="0">
                <a:solidFill>
                  <a:srgbClr val="FF0000"/>
                </a:solidFill>
                <a:latin typeface="Verdana" panose="020B0604030504040204"/>
                <a:cs typeface="Verdana" panose="020B0604030504040204"/>
              </a:rPr>
              <a:t> Informed </a:t>
            </a:r>
            <a:r>
              <a:rPr sz="1800" spc="-5" dirty="0">
                <a:solidFill>
                  <a:srgbClr val="FF0000"/>
                </a:solidFill>
                <a:latin typeface="Verdana" panose="020B0604030504040204"/>
                <a:cs typeface="Verdana" panose="020B0604030504040204"/>
              </a:rPr>
              <a:t>Consent</a:t>
            </a:r>
            <a:r>
              <a:rPr sz="1800" spc="-5" dirty="0">
                <a:latin typeface="Verdana" panose="020B0604030504040204"/>
                <a:cs typeface="Verdana" panose="020B0604030504040204"/>
              </a:rPr>
              <a:t>.</a:t>
            </a:r>
            <a:endParaRPr sz="1800">
              <a:latin typeface="Verdana" panose="020B0604030504040204"/>
              <a:cs typeface="Verdana" panose="020B0604030504040204"/>
            </a:endParaRPr>
          </a:p>
          <a:p>
            <a:pPr marL="756285" marR="36195" lvl="1" indent="-287020">
              <a:lnSpc>
                <a:spcPct val="100000"/>
              </a:lnSpc>
              <a:spcBef>
                <a:spcPts val="430"/>
              </a:spcBef>
              <a:buClr>
                <a:srgbClr val="D52B1E"/>
              </a:buClr>
              <a:buFont typeface="Arial" panose="020B0604020202020204"/>
              <a:buChar char="–"/>
              <a:tabLst>
                <a:tab pos="755650" algn="l"/>
                <a:tab pos="756920" algn="l"/>
              </a:tabLst>
            </a:pPr>
            <a:r>
              <a:rPr sz="1800" dirty="0">
                <a:latin typeface="Verdana" panose="020B0604030504040204"/>
                <a:cs typeface="Verdana" panose="020B0604030504040204"/>
              </a:rPr>
              <a:t>But: It </a:t>
            </a:r>
            <a:r>
              <a:rPr sz="1800" spc="-5" dirty="0">
                <a:latin typeface="Verdana" panose="020B0604030504040204"/>
                <a:cs typeface="Verdana" panose="020B0604030504040204"/>
              </a:rPr>
              <a:t>becomes </a:t>
            </a:r>
            <a:r>
              <a:rPr sz="1800" spc="-5" dirty="0">
                <a:solidFill>
                  <a:srgbClr val="FF0000"/>
                </a:solidFill>
                <a:latin typeface="Verdana" panose="020B0604030504040204"/>
                <a:cs typeface="Verdana" panose="020B0604030504040204"/>
              </a:rPr>
              <a:t>unfeasible</a:t>
            </a:r>
            <a:r>
              <a:rPr sz="1800" spc="-5" dirty="0">
                <a:latin typeface="Verdana" panose="020B0604030504040204"/>
                <a:cs typeface="Verdana" panose="020B0604030504040204"/>
              </a:rPr>
              <a:t>, extremely </a:t>
            </a:r>
            <a:r>
              <a:rPr sz="1800" dirty="0">
                <a:solidFill>
                  <a:srgbClr val="FF0000"/>
                </a:solidFill>
                <a:latin typeface="Verdana" panose="020B0604030504040204"/>
                <a:cs typeface="Verdana" panose="020B0604030504040204"/>
              </a:rPr>
              <a:t>time consuming </a:t>
            </a:r>
            <a:r>
              <a:rPr sz="1800" dirty="0">
                <a:latin typeface="Verdana" panose="020B0604030504040204"/>
                <a:cs typeface="Verdana" panose="020B0604030504040204"/>
              </a:rPr>
              <a:t>and </a:t>
            </a:r>
            <a:r>
              <a:rPr sz="1800" spc="-5" dirty="0">
                <a:latin typeface="Verdana" panose="020B0604030504040204"/>
                <a:cs typeface="Verdana" panose="020B0604030504040204"/>
              </a:rPr>
              <a:t>quite </a:t>
            </a:r>
            <a:r>
              <a:rPr sz="1800" spc="-5" dirty="0">
                <a:solidFill>
                  <a:srgbClr val="FF0000"/>
                </a:solidFill>
                <a:latin typeface="Verdana" panose="020B0604030504040204"/>
                <a:cs typeface="Verdana" panose="020B0604030504040204"/>
              </a:rPr>
              <a:t> irrational </a:t>
            </a:r>
            <a:r>
              <a:rPr sz="1800" spc="-5" dirty="0">
                <a:latin typeface="Verdana" panose="020B0604030504040204"/>
                <a:cs typeface="Verdana" panose="020B0604030504040204"/>
              </a:rPr>
              <a:t>to </a:t>
            </a:r>
            <a:r>
              <a:rPr sz="1800" dirty="0">
                <a:solidFill>
                  <a:srgbClr val="FF0000"/>
                </a:solidFill>
                <a:latin typeface="Verdana" panose="020B0604030504040204"/>
                <a:cs typeface="Verdana" panose="020B0604030504040204"/>
              </a:rPr>
              <a:t>submit </a:t>
            </a:r>
            <a:r>
              <a:rPr sz="1800" dirty="0">
                <a:latin typeface="Verdana" panose="020B0604030504040204"/>
                <a:cs typeface="Verdana" panose="020B0604030504040204"/>
              </a:rPr>
              <a:t>an </a:t>
            </a:r>
            <a:r>
              <a:rPr sz="1800" dirty="0">
                <a:solidFill>
                  <a:srgbClr val="FF0000"/>
                </a:solidFill>
                <a:latin typeface="Verdana" panose="020B0604030504040204"/>
                <a:cs typeface="Verdana" panose="020B0604030504040204"/>
              </a:rPr>
              <a:t>informed consent </a:t>
            </a:r>
            <a:r>
              <a:rPr sz="1800" spc="-5" dirty="0">
                <a:latin typeface="Verdana" panose="020B0604030504040204"/>
                <a:cs typeface="Verdana" panose="020B0604030504040204"/>
              </a:rPr>
              <a:t>to thousands </a:t>
            </a:r>
            <a:r>
              <a:rPr sz="1800" dirty="0">
                <a:latin typeface="Verdana" panose="020B0604030504040204"/>
                <a:cs typeface="Verdana" panose="020B0604030504040204"/>
              </a:rPr>
              <a:t>of </a:t>
            </a:r>
            <a:r>
              <a:rPr sz="1800" spc="-30" dirty="0">
                <a:latin typeface="Verdana" panose="020B0604030504040204"/>
                <a:cs typeface="Verdana" panose="020B0604030504040204"/>
              </a:rPr>
              <a:t>Twitter</a:t>
            </a:r>
            <a:r>
              <a:rPr sz="1800" spc="-15" dirty="0">
                <a:latin typeface="Verdana" panose="020B0604030504040204"/>
                <a:cs typeface="Verdana" panose="020B0604030504040204"/>
              </a:rPr>
              <a:t> </a:t>
            </a:r>
            <a:r>
              <a:rPr sz="1800" spc="-5" dirty="0">
                <a:latin typeface="Verdana" panose="020B0604030504040204"/>
                <a:cs typeface="Verdana" panose="020B0604030504040204"/>
              </a:rPr>
              <a:t>users</a:t>
            </a:r>
            <a:endParaRPr sz="1800">
              <a:latin typeface="Verdana" panose="020B0604030504040204"/>
              <a:cs typeface="Verdana" panose="020B0604030504040204"/>
            </a:endParaRPr>
          </a:p>
          <a:p>
            <a:pPr marL="756285" marR="481330" lvl="1" indent="-287020">
              <a:lnSpc>
                <a:spcPct val="100000"/>
              </a:lnSpc>
              <a:spcBef>
                <a:spcPts val="430"/>
              </a:spcBef>
              <a:buClr>
                <a:srgbClr val="D52B1E"/>
              </a:buClr>
              <a:buFont typeface="Arial" panose="020B0604020202020204"/>
              <a:buChar char="–"/>
              <a:tabLst>
                <a:tab pos="755650" algn="l"/>
                <a:tab pos="756920" algn="l"/>
              </a:tabLst>
            </a:pPr>
            <a:r>
              <a:rPr sz="1800" dirty="0">
                <a:latin typeface="Verdana" panose="020B0604030504040204"/>
                <a:cs typeface="Verdana" panose="020B0604030504040204"/>
              </a:rPr>
              <a:t>It </a:t>
            </a:r>
            <a:r>
              <a:rPr sz="1800" spc="5" dirty="0">
                <a:latin typeface="Verdana" panose="020B0604030504040204"/>
                <a:cs typeface="Verdana" panose="020B0604030504040204"/>
              </a:rPr>
              <a:t>is </a:t>
            </a:r>
            <a:r>
              <a:rPr sz="1800" dirty="0">
                <a:solidFill>
                  <a:srgbClr val="FF0000"/>
                </a:solidFill>
                <a:latin typeface="Verdana" panose="020B0604030504040204"/>
                <a:cs typeface="Verdana" panose="020B0604030504040204"/>
              </a:rPr>
              <a:t>not </a:t>
            </a:r>
            <a:r>
              <a:rPr sz="1800" spc="-5" dirty="0">
                <a:latin typeface="Verdana" panose="020B0604030504040204"/>
                <a:cs typeface="Verdana" panose="020B0604030504040204"/>
              </a:rPr>
              <a:t>possible to </a:t>
            </a:r>
            <a:r>
              <a:rPr sz="1800" spc="-5" dirty="0">
                <a:solidFill>
                  <a:srgbClr val="FF0000"/>
                </a:solidFill>
                <a:latin typeface="Verdana" panose="020B0604030504040204"/>
                <a:cs typeface="Verdana" panose="020B0604030504040204"/>
              </a:rPr>
              <a:t>treat </a:t>
            </a:r>
            <a:r>
              <a:rPr sz="1800" spc="-5" dirty="0">
                <a:latin typeface="Verdana" panose="020B0604030504040204"/>
                <a:cs typeface="Verdana" panose="020B0604030504040204"/>
              </a:rPr>
              <a:t>these data </a:t>
            </a:r>
            <a:r>
              <a:rPr sz="1800" spc="-5" dirty="0">
                <a:solidFill>
                  <a:srgbClr val="FF0000"/>
                </a:solidFill>
                <a:latin typeface="Verdana" panose="020B0604030504040204"/>
                <a:cs typeface="Verdana" panose="020B0604030504040204"/>
              </a:rPr>
              <a:t>anonymously </a:t>
            </a:r>
            <a:r>
              <a:rPr sz="1800" spc="5" dirty="0">
                <a:latin typeface="Verdana" panose="020B0604030504040204"/>
                <a:cs typeface="Verdana" panose="020B0604030504040204"/>
              </a:rPr>
              <a:t>in </a:t>
            </a:r>
            <a:r>
              <a:rPr sz="1800" dirty="0">
                <a:latin typeface="Verdana" panose="020B0604030504040204"/>
                <a:cs typeface="Verdana" panose="020B0604030504040204"/>
              </a:rPr>
              <a:t>a </a:t>
            </a:r>
            <a:r>
              <a:rPr sz="1800" spc="-5" dirty="0">
                <a:latin typeface="Verdana" panose="020B0604030504040204"/>
                <a:cs typeface="Verdana" panose="020B0604030504040204"/>
              </a:rPr>
              <a:t>proper </a:t>
            </a:r>
            <a:r>
              <a:rPr sz="1800" spc="-10" dirty="0">
                <a:latin typeface="Verdana" panose="020B0604030504040204"/>
                <a:cs typeface="Verdana" panose="020B0604030504040204"/>
              </a:rPr>
              <a:t>way  </a:t>
            </a:r>
            <a:r>
              <a:rPr sz="1800" spc="-5" dirty="0">
                <a:latin typeface="Verdana" panose="020B0604030504040204"/>
                <a:cs typeface="Verdana" panose="020B0604030504040204"/>
              </a:rPr>
              <a:t>(Caliandro, Gandini 2017:</a:t>
            </a:r>
            <a:r>
              <a:rPr sz="1800" spc="20" dirty="0">
                <a:latin typeface="Verdana" panose="020B0604030504040204"/>
                <a:cs typeface="Verdana" panose="020B0604030504040204"/>
              </a:rPr>
              <a:t> </a:t>
            </a:r>
            <a:r>
              <a:rPr sz="1800" spc="-5" dirty="0">
                <a:latin typeface="Verdana" panose="020B0604030504040204"/>
                <a:cs typeface="Verdana" panose="020B0604030504040204"/>
              </a:rPr>
              <a:t>48)</a:t>
            </a:r>
            <a:endParaRPr sz="1800">
              <a:latin typeface="Verdana" panose="020B0604030504040204"/>
              <a:cs typeface="Verdana" panose="020B0604030504040204"/>
            </a:endParaRPr>
          </a:p>
          <a:p>
            <a:pPr marL="355600" marR="262255" indent="-342900">
              <a:lnSpc>
                <a:spcPct val="100000"/>
              </a:lnSpc>
              <a:spcBef>
                <a:spcPts val="435"/>
              </a:spcBef>
              <a:buClr>
                <a:srgbClr val="D52B1E"/>
              </a:buClr>
              <a:buFont typeface="Arial" panose="020B0604020202020204"/>
              <a:buChar char="•"/>
              <a:tabLst>
                <a:tab pos="354965" algn="l"/>
                <a:tab pos="355600" algn="l"/>
              </a:tabLst>
            </a:pPr>
            <a:r>
              <a:rPr sz="1800" dirty="0">
                <a:latin typeface="Verdana" panose="020B0604030504040204"/>
                <a:cs typeface="Verdana" panose="020B0604030504040204"/>
              </a:rPr>
              <a:t>In fact, </a:t>
            </a:r>
            <a:r>
              <a:rPr sz="1800" spc="-5" dirty="0">
                <a:latin typeface="Verdana" panose="020B0604030504040204"/>
                <a:cs typeface="Verdana" panose="020B0604030504040204"/>
              </a:rPr>
              <a:t>even </a:t>
            </a:r>
            <a:r>
              <a:rPr sz="1800" dirty="0">
                <a:latin typeface="Verdana" panose="020B0604030504040204"/>
                <a:cs typeface="Verdana" panose="020B0604030504040204"/>
              </a:rPr>
              <a:t>if a </a:t>
            </a:r>
            <a:r>
              <a:rPr sz="1800" spc="-5" dirty="0">
                <a:latin typeface="Verdana" panose="020B0604030504040204"/>
                <a:cs typeface="Verdana" panose="020B0604030504040204"/>
              </a:rPr>
              <a:t>researcher publishes </a:t>
            </a:r>
            <a:r>
              <a:rPr sz="1800" dirty="0">
                <a:latin typeface="Verdana" panose="020B0604030504040204"/>
                <a:cs typeface="Verdana" panose="020B0604030504040204"/>
              </a:rPr>
              <a:t>a </a:t>
            </a:r>
            <a:r>
              <a:rPr sz="1800" spc="-45" dirty="0">
                <a:latin typeface="Verdana" panose="020B0604030504040204"/>
                <a:cs typeface="Verdana" panose="020B0604030504040204"/>
              </a:rPr>
              <a:t>Twit </a:t>
            </a:r>
            <a:r>
              <a:rPr sz="1800" dirty="0">
                <a:latin typeface="Verdana" panose="020B0604030504040204"/>
                <a:cs typeface="Verdana" panose="020B0604030504040204"/>
              </a:rPr>
              <a:t>with </a:t>
            </a:r>
            <a:r>
              <a:rPr sz="1800" spc="-5" dirty="0">
                <a:latin typeface="Verdana" panose="020B0604030504040204"/>
                <a:cs typeface="Verdana" panose="020B0604030504040204"/>
              </a:rPr>
              <a:t>personal </a:t>
            </a:r>
            <a:r>
              <a:rPr sz="1800" dirty="0">
                <a:latin typeface="Verdana" panose="020B0604030504040204"/>
                <a:cs typeface="Verdana" panose="020B0604030504040204"/>
              </a:rPr>
              <a:t>information  such as </a:t>
            </a:r>
            <a:r>
              <a:rPr sz="1800" spc="-5" dirty="0">
                <a:solidFill>
                  <a:srgbClr val="FF0000"/>
                </a:solidFill>
                <a:latin typeface="Verdana" panose="020B0604030504040204"/>
                <a:cs typeface="Verdana" panose="020B0604030504040204"/>
              </a:rPr>
              <a:t>usernames </a:t>
            </a:r>
            <a:r>
              <a:rPr sz="1800" dirty="0">
                <a:latin typeface="Verdana" panose="020B0604030504040204"/>
                <a:cs typeface="Verdana" panose="020B0604030504040204"/>
              </a:rPr>
              <a:t>and </a:t>
            </a:r>
            <a:r>
              <a:rPr sz="1800" dirty="0">
                <a:solidFill>
                  <a:srgbClr val="FF0000"/>
                </a:solidFill>
                <a:latin typeface="Verdana" panose="020B0604030504040204"/>
                <a:cs typeface="Verdana" panose="020B0604030504040204"/>
              </a:rPr>
              <a:t>time </a:t>
            </a:r>
            <a:r>
              <a:rPr sz="1800" spc="-5" dirty="0">
                <a:solidFill>
                  <a:srgbClr val="FF0000"/>
                </a:solidFill>
                <a:latin typeface="Verdana" panose="020B0604030504040204"/>
                <a:cs typeface="Verdana" panose="020B0604030504040204"/>
              </a:rPr>
              <a:t>stamps deleted</a:t>
            </a:r>
            <a:r>
              <a:rPr sz="1800" spc="-5" dirty="0">
                <a:latin typeface="Verdana" panose="020B0604030504040204"/>
                <a:cs typeface="Verdana" panose="020B0604030504040204"/>
              </a:rPr>
              <a:t>, </a:t>
            </a:r>
            <a:r>
              <a:rPr sz="1800" spc="5" dirty="0">
                <a:latin typeface="Verdana" panose="020B0604030504040204"/>
                <a:cs typeface="Verdana" panose="020B0604030504040204"/>
              </a:rPr>
              <a:t>it is </a:t>
            </a:r>
            <a:r>
              <a:rPr sz="1800" spc="-5" dirty="0">
                <a:latin typeface="Verdana" panose="020B0604030504040204"/>
                <a:cs typeface="Verdana" panose="020B0604030504040204"/>
              </a:rPr>
              <a:t>always possible to  retrieve the </a:t>
            </a:r>
            <a:r>
              <a:rPr sz="1800" dirty="0">
                <a:latin typeface="Verdana" panose="020B0604030504040204"/>
                <a:cs typeface="Verdana" panose="020B0604030504040204"/>
              </a:rPr>
              <a:t>original </a:t>
            </a:r>
            <a:r>
              <a:rPr sz="1800" spc="-5" dirty="0">
                <a:latin typeface="Verdana" panose="020B0604030504040204"/>
                <a:cs typeface="Verdana" panose="020B0604030504040204"/>
              </a:rPr>
              <a:t>message by </a:t>
            </a:r>
            <a:r>
              <a:rPr sz="1800" spc="-5" dirty="0">
                <a:solidFill>
                  <a:srgbClr val="FF0000"/>
                </a:solidFill>
                <a:latin typeface="Verdana" panose="020B0604030504040204"/>
                <a:cs typeface="Verdana" panose="020B0604030504040204"/>
              </a:rPr>
              <a:t>googling </a:t>
            </a:r>
            <a:r>
              <a:rPr sz="1800" spc="-5" dirty="0">
                <a:latin typeface="Verdana" panose="020B0604030504040204"/>
                <a:cs typeface="Verdana" panose="020B0604030504040204"/>
              </a:rPr>
              <a:t>the text </a:t>
            </a:r>
            <a:r>
              <a:rPr sz="1800" dirty="0">
                <a:latin typeface="Verdana" panose="020B0604030504040204"/>
                <a:cs typeface="Verdana" panose="020B0604030504040204"/>
              </a:rPr>
              <a:t>of </a:t>
            </a:r>
            <a:r>
              <a:rPr sz="1800" spc="-5" dirty="0">
                <a:latin typeface="Verdana" panose="020B0604030504040204"/>
                <a:cs typeface="Verdana" panose="020B0604030504040204"/>
              </a:rPr>
              <a:t>the message </a:t>
            </a:r>
            <a:r>
              <a:rPr sz="1800" dirty="0">
                <a:latin typeface="Verdana" panose="020B0604030504040204"/>
                <a:cs typeface="Verdana" panose="020B0604030504040204"/>
              </a:rPr>
              <a:t>itself  </a:t>
            </a:r>
            <a:r>
              <a:rPr sz="1800" spc="-5" dirty="0">
                <a:latin typeface="Verdana" panose="020B0604030504040204"/>
                <a:cs typeface="Verdana" panose="020B0604030504040204"/>
              </a:rPr>
              <a:t>(Lewis </a:t>
            </a:r>
            <a:r>
              <a:rPr sz="1800" dirty="0">
                <a:latin typeface="Verdana" panose="020B0604030504040204"/>
                <a:cs typeface="Verdana" panose="020B0604030504040204"/>
              </a:rPr>
              <a:t>et </a:t>
            </a:r>
            <a:r>
              <a:rPr sz="1800" spc="-30" dirty="0">
                <a:latin typeface="Verdana" panose="020B0604030504040204"/>
                <a:cs typeface="Verdana" panose="020B0604030504040204"/>
              </a:rPr>
              <a:t>al.,</a:t>
            </a:r>
            <a:r>
              <a:rPr sz="1800" spc="-15" dirty="0">
                <a:latin typeface="Verdana" panose="020B0604030504040204"/>
                <a:cs typeface="Verdana" panose="020B0604030504040204"/>
              </a:rPr>
              <a:t> </a:t>
            </a:r>
            <a:r>
              <a:rPr sz="1800" spc="-5" dirty="0">
                <a:latin typeface="Verdana" panose="020B0604030504040204"/>
                <a:cs typeface="Verdana" panose="020B0604030504040204"/>
              </a:rPr>
              <a:t>2008).</a:t>
            </a:r>
            <a:endParaRPr sz="1800" spc="-5" dirty="0">
              <a:latin typeface="Verdana" panose="020B0604030504040204"/>
              <a:cs typeface="Verdana" panose="020B060403050404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solidFill>
                  <a:srgbClr val="0070C0"/>
                </a:solidFill>
                <a:sym typeface="+mn-ea"/>
              </a:rPr>
              <a:t>The main ethical issue in digital research</a:t>
            </a:r>
            <a:endParaRPr lang="en-US">
              <a:solidFill>
                <a:srgbClr val="0070C0"/>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48263" y="317852"/>
            <a:ext cx="8291788" cy="969010"/>
          </a:xfrm>
          <a:prstGeom prst="rect">
            <a:avLst/>
          </a:prstGeom>
        </p:spPr>
        <p:txBody>
          <a:bodyPr vert="horz" wrap="square" lIns="0" tIns="5182" rIns="0" bIns="0" rtlCol="0">
            <a:spAutoFit/>
          </a:bodyPr>
          <a:lstStyle/>
          <a:p>
            <a:pPr>
              <a:lnSpc>
                <a:spcPct val="100000"/>
              </a:lnSpc>
              <a:spcBef>
                <a:spcPts val="45"/>
              </a:spcBef>
            </a:pPr>
            <a:endParaRPr sz="1905">
              <a:latin typeface="Times New Roman" panose="02020603050405020304"/>
              <a:cs typeface="Times New Roman" panose="02020603050405020304"/>
            </a:endParaRPr>
          </a:p>
          <a:p>
            <a:pPr marL="283210">
              <a:lnSpc>
                <a:spcPct val="100000"/>
              </a:lnSpc>
            </a:pPr>
            <a:r>
              <a:rPr sz="2175" b="1" spc="-5" dirty="0">
                <a:solidFill>
                  <a:srgbClr val="FFFFFF"/>
                </a:solidFill>
                <a:latin typeface="Arial" panose="020B0604020202020204"/>
                <a:cs typeface="Arial" panose="020B0604020202020204"/>
              </a:rPr>
              <a:t>Client</a:t>
            </a:r>
            <a:r>
              <a:rPr sz="2175" b="1" spc="-20" dirty="0">
                <a:solidFill>
                  <a:srgbClr val="FFFFFF"/>
                </a:solidFill>
                <a:latin typeface="Arial" panose="020B0604020202020204"/>
                <a:cs typeface="Arial" panose="020B0604020202020204"/>
              </a:rPr>
              <a:t> </a:t>
            </a:r>
            <a:r>
              <a:rPr sz="2175" b="1" spc="-5" dirty="0">
                <a:solidFill>
                  <a:srgbClr val="FFFFFF"/>
                </a:solidFill>
                <a:latin typeface="Arial" panose="020B0604020202020204"/>
                <a:cs typeface="Arial" panose="020B0604020202020204"/>
              </a:rPr>
              <a:t>Social</a:t>
            </a:r>
            <a:endParaRPr sz="2175">
              <a:latin typeface="Arial" panose="020B0604020202020204"/>
              <a:cs typeface="Arial" panose="020B0604020202020204"/>
            </a:endParaRPr>
          </a:p>
          <a:p>
            <a:pPr marL="283210">
              <a:lnSpc>
                <a:spcPct val="100000"/>
              </a:lnSpc>
            </a:pPr>
            <a:r>
              <a:rPr sz="2175" b="1" dirty="0">
                <a:solidFill>
                  <a:srgbClr val="FFFFFF"/>
                </a:solidFill>
                <a:latin typeface="Arial" panose="020B0604020202020204"/>
                <a:cs typeface="Arial" panose="020B0604020202020204"/>
              </a:rPr>
              <a:t>Media </a:t>
            </a:r>
            <a:r>
              <a:rPr sz="2175" b="1" spc="-5" dirty="0">
                <a:solidFill>
                  <a:srgbClr val="FFFFFF"/>
                </a:solidFill>
                <a:latin typeface="Arial" panose="020B0604020202020204"/>
                <a:cs typeface="Arial" panose="020B0604020202020204"/>
              </a:rPr>
              <a:t>Profile </a:t>
            </a:r>
            <a:r>
              <a:rPr sz="2175" b="1" dirty="0">
                <a:solidFill>
                  <a:srgbClr val="FFFFFF"/>
                </a:solidFill>
                <a:latin typeface="Arial" panose="020B0604020202020204"/>
                <a:cs typeface="Arial" panose="020B0604020202020204"/>
              </a:rPr>
              <a:t>&amp; </a:t>
            </a:r>
            <a:r>
              <a:rPr sz="2175" b="1" spc="-5" dirty="0">
                <a:solidFill>
                  <a:srgbClr val="FFFFFF"/>
                </a:solidFill>
                <a:latin typeface="Arial" panose="020B0604020202020204"/>
                <a:cs typeface="Arial" panose="020B0604020202020204"/>
              </a:rPr>
              <a:t>Engagement</a:t>
            </a:r>
            <a:r>
              <a:rPr sz="2175" b="1" spc="-110" dirty="0">
                <a:solidFill>
                  <a:srgbClr val="FFFFFF"/>
                </a:solidFill>
                <a:latin typeface="Arial" panose="020B0604020202020204"/>
                <a:cs typeface="Arial" panose="020B0604020202020204"/>
              </a:rPr>
              <a:t> </a:t>
            </a:r>
            <a:r>
              <a:rPr sz="2175" b="1" spc="-10" dirty="0">
                <a:solidFill>
                  <a:srgbClr val="FFFFFF"/>
                </a:solidFill>
                <a:latin typeface="Arial" panose="020B0604020202020204"/>
                <a:cs typeface="Arial" panose="020B0604020202020204"/>
              </a:rPr>
              <a:t>Analysis</a:t>
            </a:r>
            <a:endParaRPr sz="2175">
              <a:latin typeface="Arial" panose="020B0604020202020204"/>
              <a:cs typeface="Arial" panose="020B0604020202020204"/>
            </a:endParaRPr>
          </a:p>
        </p:txBody>
      </p:sp>
      <p:sp>
        <p:nvSpPr>
          <p:cNvPr id="3" name="object 3"/>
          <p:cNvSpPr txBox="1"/>
          <p:nvPr/>
        </p:nvSpPr>
        <p:spPr>
          <a:xfrm>
            <a:off x="1491615" y="1287145"/>
            <a:ext cx="9534525" cy="3651885"/>
          </a:xfrm>
          <a:prstGeom prst="rect">
            <a:avLst/>
          </a:prstGeom>
        </p:spPr>
        <p:txBody>
          <a:bodyPr vert="horz" wrap="square" lIns="0" tIns="77735" rIns="0" bIns="0" rtlCol="0">
            <a:spAutoFit/>
          </a:bodyPr>
          <a:lstStyle/>
          <a:p>
            <a:pPr marL="355600" indent="-342900">
              <a:lnSpc>
                <a:spcPct val="100000"/>
              </a:lnSpc>
              <a:spcBef>
                <a:spcPts val="675"/>
              </a:spcBef>
              <a:buAutoNum type="arabicPeriod"/>
              <a:tabLst>
                <a:tab pos="355600" algn="l"/>
              </a:tabLst>
            </a:pPr>
            <a:r>
              <a:rPr sz="2175" spc="-5" dirty="0">
                <a:latin typeface="Verdana" panose="020B0604030504040204"/>
                <a:cs typeface="Verdana" panose="020B0604030504040204"/>
              </a:rPr>
              <a:t>Prepare </a:t>
            </a:r>
            <a:r>
              <a:rPr sz="2175" spc="-10" dirty="0">
                <a:latin typeface="Verdana" panose="020B0604030504040204"/>
                <a:cs typeface="Verdana" panose="020B0604030504040204"/>
              </a:rPr>
              <a:t>your</a:t>
            </a:r>
            <a:r>
              <a:rPr sz="2175" spc="25" dirty="0">
                <a:latin typeface="Verdana" panose="020B0604030504040204"/>
                <a:cs typeface="Verdana" panose="020B0604030504040204"/>
              </a:rPr>
              <a:t> </a:t>
            </a:r>
            <a:r>
              <a:rPr sz="2175" spc="-5" dirty="0">
                <a:latin typeface="Verdana" panose="020B0604030504040204"/>
                <a:cs typeface="Verdana" panose="020B0604030504040204"/>
              </a:rPr>
              <a:t>computers</a:t>
            </a:r>
            <a:endParaRPr sz="2175">
              <a:latin typeface="Verdana" panose="020B0604030504040204"/>
              <a:cs typeface="Verdana" panose="020B0604030504040204"/>
            </a:endParaRPr>
          </a:p>
          <a:p>
            <a:pPr marL="355600" marR="5080" indent="-342900">
              <a:lnSpc>
                <a:spcPct val="100000"/>
              </a:lnSpc>
              <a:spcBef>
                <a:spcPts val="575"/>
              </a:spcBef>
              <a:buAutoNum type="arabicPeriod"/>
              <a:tabLst>
                <a:tab pos="355600" algn="l"/>
              </a:tabLst>
            </a:pPr>
            <a:r>
              <a:rPr sz="2175" spc="-5" dirty="0">
                <a:latin typeface="Verdana" panose="020B0604030504040204"/>
                <a:cs typeface="Verdana" panose="020B0604030504040204"/>
              </a:rPr>
              <a:t>Discuss </a:t>
            </a:r>
            <a:r>
              <a:rPr sz="2175" spc="-10" dirty="0">
                <a:latin typeface="Verdana" panose="020B0604030504040204"/>
                <a:cs typeface="Verdana" panose="020B0604030504040204"/>
              </a:rPr>
              <a:t>in your </a:t>
            </a:r>
            <a:r>
              <a:rPr sz="2175" spc="-5" dirty="0">
                <a:latin typeface="Verdana" panose="020B0604030504040204"/>
                <a:cs typeface="Verdana" panose="020B0604030504040204"/>
              </a:rPr>
              <a:t>teams </a:t>
            </a:r>
            <a:r>
              <a:rPr sz="2175" dirty="0">
                <a:latin typeface="Verdana" panose="020B0604030504040204"/>
                <a:cs typeface="Verdana" panose="020B0604030504040204"/>
              </a:rPr>
              <a:t>a </a:t>
            </a:r>
            <a:r>
              <a:rPr sz="2175" spc="-10" dirty="0">
                <a:latin typeface="Verdana" panose="020B0604030504040204"/>
                <a:cs typeface="Verdana" panose="020B0604030504040204"/>
              </a:rPr>
              <a:t>brand </a:t>
            </a:r>
            <a:r>
              <a:rPr sz="2175" dirty="0">
                <a:latin typeface="Verdana" panose="020B0604030504040204"/>
                <a:cs typeface="Verdana" panose="020B0604030504040204"/>
              </a:rPr>
              <a:t>or a </a:t>
            </a:r>
            <a:r>
              <a:rPr sz="2175" spc="-5" dirty="0">
                <a:latin typeface="Verdana" panose="020B0604030504040204"/>
                <a:cs typeface="Verdana" panose="020B0604030504040204"/>
              </a:rPr>
              <a:t>campaign </a:t>
            </a:r>
            <a:r>
              <a:rPr sz="2175" spc="-10" dirty="0">
                <a:latin typeface="Verdana" panose="020B0604030504040204"/>
                <a:cs typeface="Verdana" panose="020B0604030504040204"/>
              </a:rPr>
              <a:t>you  </a:t>
            </a:r>
            <a:r>
              <a:rPr sz="2175" spc="-5" dirty="0">
                <a:latin typeface="Verdana" panose="020B0604030504040204"/>
                <a:cs typeface="Verdana" panose="020B0604030504040204"/>
              </a:rPr>
              <a:t>would </a:t>
            </a:r>
            <a:r>
              <a:rPr sz="2175" spc="-15" dirty="0">
                <a:latin typeface="Verdana" panose="020B0604030504040204"/>
                <a:cs typeface="Verdana" panose="020B0604030504040204"/>
              </a:rPr>
              <a:t>like </a:t>
            </a:r>
            <a:r>
              <a:rPr sz="2175" spc="-5" dirty="0">
                <a:latin typeface="Verdana" panose="020B0604030504040204"/>
                <a:cs typeface="Verdana" panose="020B0604030504040204"/>
              </a:rPr>
              <a:t>to choose for </a:t>
            </a:r>
            <a:r>
              <a:rPr sz="2175" spc="-10" dirty="0">
                <a:latin typeface="Verdana" panose="020B0604030504040204"/>
                <a:cs typeface="Verdana" panose="020B0604030504040204"/>
              </a:rPr>
              <a:t>your </a:t>
            </a:r>
            <a:r>
              <a:rPr sz="2175" spc="-5" dirty="0">
                <a:latin typeface="Verdana" panose="020B0604030504040204"/>
                <a:cs typeface="Verdana" panose="020B0604030504040204"/>
              </a:rPr>
              <a:t>Big </a:t>
            </a:r>
            <a:r>
              <a:rPr sz="2175" dirty="0">
                <a:latin typeface="Verdana" panose="020B0604030504040204"/>
                <a:cs typeface="Verdana" panose="020B0604030504040204"/>
              </a:rPr>
              <a:t>Data </a:t>
            </a:r>
            <a:r>
              <a:rPr sz="2175" spc="-5" dirty="0">
                <a:latin typeface="Verdana" panose="020B0604030504040204"/>
                <a:cs typeface="Verdana" panose="020B0604030504040204"/>
              </a:rPr>
              <a:t>analysis (e.g.  asos, gymshark, </a:t>
            </a:r>
            <a:r>
              <a:rPr sz="2175" spc="-20" dirty="0">
                <a:latin typeface="Verdana" panose="020B0604030504040204"/>
                <a:cs typeface="Verdana" panose="020B0604030504040204"/>
              </a:rPr>
              <a:t>Ferrari,</a:t>
            </a:r>
            <a:r>
              <a:rPr sz="2175" spc="65" dirty="0">
                <a:latin typeface="Verdana" panose="020B0604030504040204"/>
                <a:cs typeface="Verdana" panose="020B0604030504040204"/>
              </a:rPr>
              <a:t> </a:t>
            </a:r>
            <a:r>
              <a:rPr sz="2175" spc="-5" dirty="0">
                <a:latin typeface="Verdana" panose="020B0604030504040204"/>
                <a:cs typeface="Verdana" panose="020B0604030504040204"/>
              </a:rPr>
              <a:t>metoo);</a:t>
            </a:r>
            <a:endParaRPr sz="2175">
              <a:latin typeface="Verdana" panose="020B0604030504040204"/>
              <a:cs typeface="Verdana" panose="020B0604030504040204"/>
            </a:endParaRPr>
          </a:p>
          <a:p>
            <a:pPr marL="355600" marR="20955" indent="-342900">
              <a:lnSpc>
                <a:spcPct val="100000"/>
              </a:lnSpc>
              <a:spcBef>
                <a:spcPts val="575"/>
              </a:spcBef>
              <a:buAutoNum type="arabicPeriod"/>
              <a:tabLst>
                <a:tab pos="355600" algn="l"/>
              </a:tabLst>
            </a:pPr>
            <a:r>
              <a:rPr sz="2175" dirty="0">
                <a:latin typeface="Verdana" panose="020B0604030504040204"/>
                <a:cs typeface="Verdana" panose="020B0604030504040204"/>
              </a:rPr>
              <a:t>Check the hashtags that these </a:t>
            </a:r>
            <a:r>
              <a:rPr sz="2175" spc="-10" dirty="0">
                <a:latin typeface="Verdana" panose="020B0604030504040204"/>
                <a:cs typeface="Verdana" panose="020B0604030504040204"/>
              </a:rPr>
              <a:t>brands </a:t>
            </a:r>
            <a:r>
              <a:rPr sz="2175" dirty="0">
                <a:latin typeface="Verdana" panose="020B0604030504040204"/>
                <a:cs typeface="Verdana" panose="020B0604030504040204"/>
              </a:rPr>
              <a:t>are </a:t>
            </a:r>
            <a:r>
              <a:rPr sz="2175" spc="-5" dirty="0">
                <a:latin typeface="Verdana" panose="020B0604030504040204"/>
                <a:cs typeface="Verdana" panose="020B0604030504040204"/>
              </a:rPr>
              <a:t>using </a:t>
            </a:r>
            <a:r>
              <a:rPr sz="2175" dirty="0">
                <a:latin typeface="Verdana" panose="020B0604030504040204"/>
                <a:cs typeface="Verdana" panose="020B0604030504040204"/>
              </a:rPr>
              <a:t>on  </a:t>
            </a:r>
            <a:r>
              <a:rPr sz="2175" spc="-10" dirty="0">
                <a:latin typeface="Verdana" panose="020B0604030504040204"/>
                <a:cs typeface="Verdana" panose="020B0604030504040204"/>
              </a:rPr>
              <a:t>Intagram </a:t>
            </a:r>
            <a:r>
              <a:rPr sz="2175" spc="-5" dirty="0">
                <a:latin typeface="Verdana" panose="020B0604030504040204"/>
                <a:cs typeface="Verdana" panose="020B0604030504040204"/>
              </a:rPr>
              <a:t>(e.g.#asos, #</a:t>
            </a:r>
            <a:r>
              <a:rPr sz="2175" spc="-5" dirty="0">
                <a:latin typeface="Arial" panose="020B0604020202020204"/>
                <a:cs typeface="Arial" panose="020B0604020202020204"/>
              </a:rPr>
              <a:t>gymshark</a:t>
            </a:r>
            <a:r>
              <a:rPr sz="2175" spc="-5" dirty="0">
                <a:latin typeface="Verdana" panose="020B0604030504040204"/>
                <a:cs typeface="Verdana" panose="020B0604030504040204"/>
              </a:rPr>
              <a:t>). Ensure </a:t>
            </a:r>
            <a:r>
              <a:rPr sz="2175" dirty="0">
                <a:latin typeface="Verdana" panose="020B0604030504040204"/>
                <a:cs typeface="Verdana" panose="020B0604030504040204"/>
              </a:rPr>
              <a:t>that </a:t>
            </a:r>
            <a:r>
              <a:rPr sz="2175" spc="-5" dirty="0">
                <a:latin typeface="Verdana" panose="020B0604030504040204"/>
                <a:cs typeface="Verdana" panose="020B0604030504040204"/>
              </a:rPr>
              <a:t>there  </a:t>
            </a:r>
            <a:r>
              <a:rPr sz="2175" spc="-10" dirty="0">
                <a:latin typeface="Verdana" panose="020B0604030504040204"/>
                <a:cs typeface="Verdana" panose="020B0604030504040204"/>
              </a:rPr>
              <a:t>is </a:t>
            </a:r>
            <a:r>
              <a:rPr sz="2175" dirty="0">
                <a:latin typeface="Verdana" panose="020B0604030504040204"/>
                <a:cs typeface="Verdana" panose="020B0604030504040204"/>
              </a:rPr>
              <a:t>a </a:t>
            </a:r>
            <a:r>
              <a:rPr sz="2175" spc="-5" dirty="0">
                <a:latin typeface="Verdana" panose="020B0604030504040204"/>
                <a:cs typeface="Verdana" panose="020B0604030504040204"/>
              </a:rPr>
              <a:t>substantial </a:t>
            </a:r>
            <a:r>
              <a:rPr sz="2175" dirty="0">
                <a:latin typeface="Verdana" panose="020B0604030504040204"/>
                <a:cs typeface="Verdana" panose="020B0604030504040204"/>
              </a:rPr>
              <a:t>number </a:t>
            </a:r>
            <a:r>
              <a:rPr sz="2175" spc="-5" dirty="0">
                <a:latin typeface="Verdana" panose="020B0604030504040204"/>
                <a:cs typeface="Verdana" panose="020B0604030504040204"/>
              </a:rPr>
              <a:t>of posts with this</a:t>
            </a:r>
            <a:r>
              <a:rPr sz="2175" spc="130" dirty="0">
                <a:latin typeface="Verdana" panose="020B0604030504040204"/>
                <a:cs typeface="Verdana" panose="020B0604030504040204"/>
              </a:rPr>
              <a:t> </a:t>
            </a:r>
            <a:r>
              <a:rPr sz="2175" dirty="0">
                <a:latin typeface="Verdana" panose="020B0604030504040204"/>
                <a:cs typeface="Verdana" panose="020B0604030504040204"/>
              </a:rPr>
              <a:t>hashtag;</a:t>
            </a:r>
            <a:endParaRPr sz="2175">
              <a:latin typeface="Verdana" panose="020B0604030504040204"/>
              <a:cs typeface="Verdana" panose="020B0604030504040204"/>
            </a:endParaRPr>
          </a:p>
          <a:p>
            <a:pPr marL="355600" marR="132715" indent="-342900">
              <a:lnSpc>
                <a:spcPct val="100000"/>
              </a:lnSpc>
              <a:spcBef>
                <a:spcPts val="575"/>
              </a:spcBef>
              <a:buAutoNum type="arabicPeriod"/>
              <a:tabLst>
                <a:tab pos="355600" algn="l"/>
              </a:tabLst>
            </a:pPr>
            <a:r>
              <a:rPr sz="2175" spc="-5" dirty="0">
                <a:latin typeface="Verdana" panose="020B0604030504040204"/>
                <a:cs typeface="Verdana" panose="020B0604030504040204"/>
              </a:rPr>
              <a:t>Choose </a:t>
            </a:r>
            <a:r>
              <a:rPr sz="2175" dirty="0">
                <a:latin typeface="Verdana" panose="020B0604030504040204"/>
                <a:cs typeface="Verdana" panose="020B0604030504040204"/>
              </a:rPr>
              <a:t>one hashtag </a:t>
            </a:r>
            <a:r>
              <a:rPr sz="2175" spc="-5" dirty="0">
                <a:latin typeface="Verdana" panose="020B0604030504040204"/>
                <a:cs typeface="Verdana" panose="020B0604030504040204"/>
              </a:rPr>
              <a:t>for analysis </a:t>
            </a:r>
            <a:r>
              <a:rPr sz="2175" dirty="0">
                <a:latin typeface="Verdana" panose="020B0604030504040204"/>
                <a:cs typeface="Verdana" panose="020B0604030504040204"/>
              </a:rPr>
              <a:t>and </a:t>
            </a:r>
            <a:r>
              <a:rPr sz="2175" spc="-5" dirty="0">
                <a:latin typeface="Verdana" panose="020B0604030504040204"/>
                <a:cs typeface="Verdana" panose="020B0604030504040204"/>
              </a:rPr>
              <a:t>post </a:t>
            </a:r>
            <a:r>
              <a:rPr sz="2175" spc="-10" dirty="0">
                <a:latin typeface="Verdana" panose="020B0604030504040204"/>
                <a:cs typeface="Verdana" panose="020B0604030504040204"/>
              </a:rPr>
              <a:t>it </a:t>
            </a:r>
            <a:r>
              <a:rPr sz="2175" dirty="0">
                <a:latin typeface="Verdana" panose="020B0604030504040204"/>
                <a:cs typeface="Verdana" panose="020B0604030504040204"/>
              </a:rPr>
              <a:t>one  </a:t>
            </a:r>
            <a:r>
              <a:rPr sz="2175" spc="-15" dirty="0">
                <a:latin typeface="Verdana" panose="020B0604030504040204"/>
                <a:cs typeface="Verdana" panose="020B0604030504040204"/>
              </a:rPr>
              <a:t>Padlet </a:t>
            </a:r>
            <a:r>
              <a:rPr sz="2175" dirty="0">
                <a:latin typeface="Verdana" panose="020B0604030504040204"/>
                <a:cs typeface="Verdana" panose="020B0604030504040204"/>
              </a:rPr>
              <a:t>under </a:t>
            </a:r>
            <a:r>
              <a:rPr sz="2175" spc="-10" dirty="0">
                <a:latin typeface="Verdana" panose="020B0604030504040204"/>
                <a:cs typeface="Verdana" panose="020B0604030504040204"/>
              </a:rPr>
              <a:t>your </a:t>
            </a:r>
            <a:r>
              <a:rPr sz="2175" spc="-5" dirty="0">
                <a:latin typeface="Verdana" panose="020B0604030504040204"/>
                <a:cs typeface="Verdana" panose="020B0604030504040204"/>
              </a:rPr>
              <a:t>team thread. </a:t>
            </a:r>
            <a:r>
              <a:rPr sz="2175" spc="-10" dirty="0">
                <a:latin typeface="Verdana" panose="020B0604030504040204"/>
                <a:cs typeface="Verdana" panose="020B0604030504040204"/>
              </a:rPr>
              <a:t>In </a:t>
            </a:r>
            <a:r>
              <a:rPr sz="2175" dirty="0">
                <a:latin typeface="Verdana" panose="020B0604030504040204"/>
                <a:cs typeface="Verdana" panose="020B0604030504040204"/>
              </a:rPr>
              <a:t>the body of </a:t>
            </a:r>
            <a:r>
              <a:rPr sz="2175" spc="-10" dirty="0">
                <a:latin typeface="Verdana" panose="020B0604030504040204"/>
                <a:cs typeface="Verdana" panose="020B0604030504040204"/>
              </a:rPr>
              <a:t>your  </a:t>
            </a:r>
            <a:r>
              <a:rPr sz="2175" spc="-15" dirty="0">
                <a:latin typeface="Verdana" panose="020B0604030504040204"/>
                <a:cs typeface="Verdana" panose="020B0604030504040204"/>
              </a:rPr>
              <a:t>Padlet </a:t>
            </a:r>
            <a:r>
              <a:rPr sz="2175" spc="-5" dirty="0">
                <a:latin typeface="Verdana" panose="020B0604030504040204"/>
                <a:cs typeface="Verdana" panose="020B0604030504040204"/>
              </a:rPr>
              <a:t>post, mention </a:t>
            </a:r>
            <a:r>
              <a:rPr sz="2175" dirty="0">
                <a:latin typeface="Verdana" panose="020B0604030504040204"/>
                <a:cs typeface="Verdana" panose="020B0604030504040204"/>
              </a:rPr>
              <a:t>the names of </a:t>
            </a:r>
            <a:r>
              <a:rPr sz="2175" spc="-5" dirty="0">
                <a:latin typeface="Verdana" panose="020B0604030504040204"/>
                <a:cs typeface="Verdana" panose="020B0604030504040204"/>
              </a:rPr>
              <a:t>people </a:t>
            </a:r>
            <a:r>
              <a:rPr sz="2175" spc="-10" dirty="0">
                <a:latin typeface="Verdana" panose="020B0604030504040204"/>
                <a:cs typeface="Verdana" panose="020B0604030504040204"/>
              </a:rPr>
              <a:t>in your  </a:t>
            </a:r>
            <a:r>
              <a:rPr sz="2175" spc="-5" dirty="0">
                <a:latin typeface="Verdana" panose="020B0604030504040204"/>
                <a:cs typeface="Verdana" panose="020B0604030504040204"/>
              </a:rPr>
              <a:t>team</a:t>
            </a:r>
            <a:endParaRPr sz="2175">
              <a:latin typeface="Verdana" panose="020B0604030504040204"/>
              <a:cs typeface="Verdana" panose="020B0604030504040204"/>
            </a:endParaRPr>
          </a:p>
        </p:txBody>
      </p:sp>
      <p:sp>
        <p:nvSpPr>
          <p:cNvPr id="25" name="Title 1"/>
          <p:cNvSpPr>
            <a:spLocks noGrp="1"/>
          </p:cNvSpPr>
          <p:nvPr/>
        </p:nvSpPr>
        <p:spPr>
          <a:xfrm>
            <a:off x="609600" y="27463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nSpc>
                <a:spcPct val="100000"/>
              </a:lnSpc>
              <a:spcBef>
                <a:spcPts val="100"/>
              </a:spcBef>
            </a:pPr>
            <a:r>
              <a:rPr spc="-10" dirty="0">
                <a:solidFill>
                  <a:srgbClr val="0070C0"/>
                </a:solidFill>
                <a:sym typeface="+mn-ea"/>
              </a:rPr>
              <a:t>Exe</a:t>
            </a:r>
            <a:r>
              <a:rPr spc="-20" dirty="0">
                <a:solidFill>
                  <a:srgbClr val="0070C0"/>
                </a:solidFill>
                <a:sym typeface="+mn-ea"/>
              </a:rPr>
              <a:t>r</a:t>
            </a:r>
            <a:r>
              <a:rPr dirty="0">
                <a:solidFill>
                  <a:srgbClr val="0070C0"/>
                </a:solidFill>
                <a:sym typeface="+mn-ea"/>
              </a:rPr>
              <a:t>cise</a:t>
            </a:r>
            <a:endParaRPr lang="en-US" dirty="0">
              <a:solidFill>
                <a:srgbClr val="0070C0"/>
              </a:solidFill>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4601845" y="279400"/>
            <a:ext cx="2988310" cy="744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3200" b="1" strike="noStrike" noProof="1">
                <a:solidFill>
                  <a:srgbClr val="6D1B11"/>
                </a:solidFill>
                <a:effectLst>
                  <a:outerShdw blurRad="38100" dist="25400" dir="5400000" algn="ctr" rotWithShape="0">
                    <a:srgbClr val="6E747A">
                      <a:alpha val="43000"/>
                    </a:srgbClr>
                  </a:outerShdw>
                </a:effectLst>
              </a:rPr>
              <a:t>Lecture 2</a:t>
            </a:r>
            <a:endParaRPr lang="en-US" altLang="en-US" sz="3200" b="1" strike="noStrike" noProof="1">
              <a:solidFill>
                <a:srgbClr val="6D1B1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1"/>
          <a:stretch>
            <a:fillRect/>
          </a:stretch>
        </p:blipFill>
        <p:spPr>
          <a:xfrm>
            <a:off x="3233420" y="1066800"/>
            <a:ext cx="5724525" cy="4724400"/>
          </a:xfrm>
          <a:prstGeom prst="rect">
            <a:avLst/>
          </a:prstGeom>
        </p:spPr>
      </p:pic>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relevantinsights.com</a:t>
            </a:r>
            <a:endParaRPr lang="en-US" altLang="en-US" sz="1200" i="1">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4601845" y="279400"/>
            <a:ext cx="2988310" cy="744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3200" b="1" strike="noStrike" noProof="1">
                <a:solidFill>
                  <a:srgbClr val="254A98"/>
                </a:solidFill>
                <a:effectLst>
                  <a:outerShdw blurRad="38100" dist="25400" dir="5400000" algn="ctr" rotWithShape="0">
                    <a:srgbClr val="6E747A">
                      <a:alpha val="43000"/>
                    </a:srgbClr>
                  </a:outerShdw>
                </a:effectLst>
              </a:rPr>
              <a:t>Lecture 3</a:t>
            </a:r>
            <a:endParaRPr lang="en-US" altLang="en-US" sz="3200" b="1" strike="noStrike" noProof="1">
              <a:solidFill>
                <a:srgbClr val="254A98"/>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1"/>
          <a:stretch>
            <a:fillRect/>
          </a:stretch>
        </p:blipFill>
        <p:spPr>
          <a:xfrm>
            <a:off x="2947035" y="1392555"/>
            <a:ext cx="6298565" cy="4745990"/>
          </a:xfrm>
          <a:prstGeom prst="rect">
            <a:avLst/>
          </a:prstGeom>
        </p:spPr>
      </p:pic>
      <p:sp>
        <p:nvSpPr>
          <p:cNvPr id="9" name="Text Box 8"/>
          <p:cNvSpPr txBox="1"/>
          <p:nvPr/>
        </p:nvSpPr>
        <p:spPr>
          <a:xfrm>
            <a:off x="1042035" y="6477000"/>
            <a:ext cx="10069830" cy="275590"/>
          </a:xfrm>
          <a:prstGeom prst="rect">
            <a:avLst/>
          </a:prstGeom>
          <a:noFill/>
        </p:spPr>
        <p:txBody>
          <a:bodyPr wrap="square" rtlCol="0">
            <a:spAutoFit/>
          </a:bodyPr>
          <a:p>
            <a:pPr algn="r">
              <a:buClrTx/>
              <a:buSzTx/>
              <a:buFontTx/>
            </a:pPr>
            <a:r>
              <a:rPr lang="en-US" altLang="en-US" sz="1200" i="1">
                <a:solidFill>
                  <a:schemeClr val="bg1"/>
                </a:solidFill>
              </a:rPr>
              <a:t>freepik</a:t>
            </a:r>
            <a:endParaRPr lang="en-US" altLang="en-US" sz="1200" i="1">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Digital evolution</a:t>
            </a:r>
            <a:endParaRPr lang="en-US" altLang="en-US"/>
          </a:p>
        </p:txBody>
      </p:sp>
      <p:pic>
        <p:nvPicPr>
          <p:cNvPr id="4" name="Picture 3"/>
          <p:cNvPicPr>
            <a:picLocks noChangeAspect="1"/>
          </p:cNvPicPr>
          <p:nvPr/>
        </p:nvPicPr>
        <p:blipFill>
          <a:blip r:embed="rId1"/>
          <a:stretch>
            <a:fillRect/>
          </a:stretch>
        </p:blipFill>
        <p:spPr>
          <a:xfrm>
            <a:off x="2677160" y="1326515"/>
            <a:ext cx="6837680" cy="5128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Digital evolution</a:t>
            </a:r>
            <a:endParaRPr lang="en-US" altLang="en-US"/>
          </a:p>
        </p:txBody>
      </p:sp>
      <p:pic>
        <p:nvPicPr>
          <p:cNvPr id="3" name="Picture 2"/>
          <p:cNvPicPr>
            <a:picLocks noChangeAspect="1"/>
          </p:cNvPicPr>
          <p:nvPr/>
        </p:nvPicPr>
        <p:blipFill>
          <a:blip r:embed="rId1"/>
          <a:stretch>
            <a:fillRect/>
          </a:stretch>
        </p:blipFill>
        <p:spPr>
          <a:xfrm>
            <a:off x="620395" y="1417955"/>
            <a:ext cx="4665980" cy="4864100"/>
          </a:xfrm>
          <a:prstGeom prst="rect">
            <a:avLst/>
          </a:prstGeom>
        </p:spPr>
      </p:pic>
      <p:pic>
        <p:nvPicPr>
          <p:cNvPr id="5" name="Picture 4"/>
          <p:cNvPicPr>
            <a:picLocks noChangeAspect="1"/>
          </p:cNvPicPr>
          <p:nvPr/>
        </p:nvPicPr>
        <p:blipFill>
          <a:blip r:embed="rId2"/>
          <a:stretch>
            <a:fillRect/>
          </a:stretch>
        </p:blipFill>
        <p:spPr>
          <a:xfrm>
            <a:off x="5755005" y="3774440"/>
            <a:ext cx="3252470" cy="2268220"/>
          </a:xfrm>
          <a:prstGeom prst="rect">
            <a:avLst/>
          </a:prstGeom>
        </p:spPr>
      </p:pic>
      <p:sp>
        <p:nvSpPr>
          <p:cNvPr id="6" name="Text Box 5"/>
          <p:cNvSpPr txBox="1"/>
          <p:nvPr/>
        </p:nvSpPr>
        <p:spPr>
          <a:xfrm>
            <a:off x="6950710" y="3736340"/>
            <a:ext cx="861060" cy="460375"/>
          </a:xfrm>
          <a:prstGeom prst="rect">
            <a:avLst/>
          </a:prstGeom>
          <a:noFill/>
        </p:spPr>
        <p:txBody>
          <a:bodyPr wrap="none" rtlCol="0">
            <a:spAutoFit/>
          </a:bodyPr>
          <a:p>
            <a:pPr algn="ctr"/>
            <a:r>
              <a:rPr lang="en-US"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rPr>
              <a:t>2018</a:t>
            </a:r>
            <a:endParaRPr lang="en-US"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6"/>
          <p:cNvPicPr>
            <a:picLocks noChangeAspect="1"/>
          </p:cNvPicPr>
          <p:nvPr/>
        </p:nvPicPr>
        <p:blipFill>
          <a:blip r:embed="rId3"/>
          <a:stretch>
            <a:fillRect/>
          </a:stretch>
        </p:blipFill>
        <p:spPr>
          <a:xfrm>
            <a:off x="5755005" y="1417955"/>
            <a:ext cx="3252470" cy="2319020"/>
          </a:xfrm>
          <a:prstGeom prst="rect">
            <a:avLst/>
          </a:prstGeom>
        </p:spPr>
      </p:pic>
      <p:sp>
        <p:nvSpPr>
          <p:cNvPr id="9" name="Text Box 8"/>
          <p:cNvSpPr txBox="1"/>
          <p:nvPr/>
        </p:nvSpPr>
        <p:spPr>
          <a:xfrm>
            <a:off x="6950710" y="1351280"/>
            <a:ext cx="861060" cy="460375"/>
          </a:xfrm>
          <a:prstGeom prst="rect">
            <a:avLst/>
          </a:prstGeom>
          <a:noFill/>
        </p:spPr>
        <p:txBody>
          <a:bodyPr wrap="none" rtlCol="0">
            <a:spAutoFit/>
          </a:bodyPr>
          <a:p>
            <a:pPr algn="ctr"/>
            <a:r>
              <a:rPr lang="en-US"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rPr>
              <a:t>1998</a:t>
            </a:r>
            <a:endParaRPr lang="en-US"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1999615" y="6113145"/>
            <a:ext cx="1907540" cy="368300"/>
          </a:xfrm>
          <a:prstGeom prst="rect">
            <a:avLst/>
          </a:prstGeom>
          <a:noFill/>
        </p:spPr>
        <p:txBody>
          <a:bodyPr wrap="square" rtlCol="0" anchor="t">
            <a:spAutoFit/>
          </a:bodyPr>
          <a:p>
            <a:pPr algn="ctr"/>
            <a:r>
              <a:rPr lang="en-US" altLang="en-US">
                <a:solidFill>
                  <a:srgbClr val="0070C0"/>
                </a:solidFill>
              </a:rPr>
              <a:t>Vantican</a:t>
            </a:r>
            <a:endParaRPr lang="en-US" altLang="en-US">
              <a:solidFill>
                <a:srgbClr val="0070C0"/>
              </a:solidFill>
            </a:endParaRPr>
          </a:p>
        </p:txBody>
      </p:sp>
      <p:sp>
        <p:nvSpPr>
          <p:cNvPr id="12" name="Text Box 11"/>
          <p:cNvSpPr txBox="1"/>
          <p:nvPr/>
        </p:nvSpPr>
        <p:spPr>
          <a:xfrm>
            <a:off x="6304915" y="6113145"/>
            <a:ext cx="1907540" cy="368300"/>
          </a:xfrm>
          <a:prstGeom prst="rect">
            <a:avLst/>
          </a:prstGeom>
          <a:noFill/>
        </p:spPr>
        <p:txBody>
          <a:bodyPr wrap="square" rtlCol="0" anchor="t">
            <a:spAutoFit/>
          </a:bodyPr>
          <a:p>
            <a:pPr algn="ctr"/>
            <a:r>
              <a:rPr lang="en-US" altLang="en-US">
                <a:solidFill>
                  <a:srgbClr val="0070C0"/>
                </a:solidFill>
              </a:rPr>
              <a:t>Hanoi</a:t>
            </a:r>
            <a:endParaRPr lang="en-US" altLang="en-US">
              <a:solidFill>
                <a:srgbClr val="0070C0"/>
              </a:solidFill>
            </a:endParaRPr>
          </a:p>
        </p:txBody>
      </p:sp>
      <p:sp>
        <p:nvSpPr>
          <p:cNvPr id="13" name="Rectangle 12"/>
          <p:cNvSpPr/>
          <p:nvPr/>
        </p:nvSpPr>
        <p:spPr>
          <a:xfrm>
            <a:off x="9197975" y="4370070"/>
            <a:ext cx="2673985" cy="1077595"/>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en-US" sz="2000" b="1" i="1" strike="noStrike" noProof="1">
                <a:solidFill>
                  <a:srgbClr val="0070C0"/>
                </a:solidFill>
              </a:rPr>
              <a:t>personal devices</a:t>
            </a:r>
            <a:endParaRPr lang="en-US" altLang="en-US" sz="2000" b="1" i="1" strike="noStrike" noProof="1">
              <a:solidFill>
                <a:srgbClr val="0070C0"/>
              </a:solidFill>
            </a:endParaRPr>
          </a:p>
          <a:p>
            <a:pPr algn="ctr" fontAlgn="auto"/>
            <a:endParaRPr lang="en-US" altLang="en-US" sz="2000" b="1" i="1" strike="noStrike" noProof="1">
              <a:solidFill>
                <a:srgbClr val="0070C0"/>
              </a:solidFill>
            </a:endParaRPr>
          </a:p>
          <a:p>
            <a:pPr algn="ctr" fontAlgn="auto"/>
            <a:r>
              <a:rPr lang="en-US" altLang="en-US" sz="2000" b="1" i="1" strike="noStrike" noProof="1">
                <a:solidFill>
                  <a:srgbClr val="0070C0"/>
                </a:solidFill>
              </a:rPr>
              <a:t>people record</a:t>
            </a:r>
            <a:br>
              <a:rPr lang="en-US" altLang="en-US" sz="2000" b="1" i="1" strike="noStrike" noProof="1">
                <a:solidFill>
                  <a:srgbClr val="0070C0"/>
                </a:solidFill>
              </a:rPr>
            </a:br>
            <a:r>
              <a:rPr lang="en-US" altLang="en-US" sz="2000" b="1" i="1" strike="noStrike" noProof="1">
                <a:solidFill>
                  <a:srgbClr val="0070C0"/>
                </a:solidFill>
              </a:rPr>
              <a:t>social activities</a:t>
            </a:r>
            <a:endParaRPr lang="en-US" altLang="en-US" sz="2000" b="1" i="1" strike="noStrike" noProof="1">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Social science is complex</a:t>
            </a:r>
            <a:endParaRPr lang="en-US" altLang="en-US">
              <a:solidFill>
                <a:srgbClr val="0070C0"/>
              </a:solidFill>
            </a:endParaRPr>
          </a:p>
        </p:txBody>
      </p:sp>
      <p:pic>
        <p:nvPicPr>
          <p:cNvPr id="10" name="Picture 9"/>
          <p:cNvPicPr>
            <a:picLocks noChangeAspect="1"/>
          </p:cNvPicPr>
          <p:nvPr/>
        </p:nvPicPr>
        <p:blipFill>
          <a:blip r:embed="rId1"/>
          <a:stretch>
            <a:fillRect/>
          </a:stretch>
        </p:blipFill>
        <p:spPr>
          <a:xfrm>
            <a:off x="3638550" y="2635250"/>
            <a:ext cx="1587500" cy="1587500"/>
          </a:xfrm>
          <a:prstGeom prst="rect">
            <a:avLst/>
          </a:prstGeom>
        </p:spPr>
      </p:pic>
      <p:pic>
        <p:nvPicPr>
          <p:cNvPr id="14" name="Picture 13"/>
          <p:cNvPicPr>
            <a:picLocks noChangeAspect="1"/>
          </p:cNvPicPr>
          <p:nvPr/>
        </p:nvPicPr>
        <p:blipFill>
          <a:blip r:embed="rId2"/>
          <a:stretch>
            <a:fillRect/>
          </a:stretch>
        </p:blipFill>
        <p:spPr>
          <a:xfrm>
            <a:off x="609600" y="3063875"/>
            <a:ext cx="729615" cy="729615"/>
          </a:xfrm>
          <a:prstGeom prst="rect">
            <a:avLst/>
          </a:prstGeom>
        </p:spPr>
      </p:pic>
      <p:pic>
        <p:nvPicPr>
          <p:cNvPr id="15" name="Picture 14"/>
          <p:cNvPicPr>
            <a:picLocks noChangeAspect="1"/>
          </p:cNvPicPr>
          <p:nvPr/>
        </p:nvPicPr>
        <p:blipFill>
          <a:blip r:embed="rId3"/>
          <a:stretch>
            <a:fillRect/>
          </a:stretch>
        </p:blipFill>
        <p:spPr>
          <a:xfrm>
            <a:off x="1887220" y="2827655"/>
            <a:ext cx="1202690" cy="1202690"/>
          </a:xfrm>
          <a:prstGeom prst="rect">
            <a:avLst/>
          </a:prstGeom>
        </p:spPr>
      </p:pic>
      <p:pic>
        <p:nvPicPr>
          <p:cNvPr id="16" name="Picture 15"/>
          <p:cNvPicPr>
            <a:picLocks noChangeAspect="1"/>
          </p:cNvPicPr>
          <p:nvPr/>
        </p:nvPicPr>
        <p:blipFill>
          <a:blip r:embed="rId4"/>
          <a:stretch>
            <a:fillRect/>
          </a:stretch>
        </p:blipFill>
        <p:spPr>
          <a:xfrm>
            <a:off x="5579110" y="2527300"/>
            <a:ext cx="1803400" cy="1803400"/>
          </a:xfrm>
          <a:prstGeom prst="rect">
            <a:avLst/>
          </a:prstGeom>
        </p:spPr>
      </p:pic>
      <p:pic>
        <p:nvPicPr>
          <p:cNvPr id="17" name="Picture 16"/>
          <p:cNvPicPr>
            <a:picLocks noChangeAspect="1"/>
          </p:cNvPicPr>
          <p:nvPr/>
        </p:nvPicPr>
        <p:blipFill>
          <a:blip r:embed="rId5"/>
          <a:stretch>
            <a:fillRect/>
          </a:stretch>
        </p:blipFill>
        <p:spPr>
          <a:xfrm>
            <a:off x="9283065" y="2392680"/>
            <a:ext cx="2073275" cy="2073275"/>
          </a:xfrm>
          <a:prstGeom prst="rect">
            <a:avLst/>
          </a:prstGeom>
        </p:spPr>
      </p:pic>
      <p:pic>
        <p:nvPicPr>
          <p:cNvPr id="19" name="Picture 18"/>
          <p:cNvPicPr>
            <a:picLocks noChangeAspect="1"/>
          </p:cNvPicPr>
          <p:nvPr/>
        </p:nvPicPr>
        <p:blipFill>
          <a:blip r:embed="rId6"/>
          <a:stretch>
            <a:fillRect/>
          </a:stretch>
        </p:blipFill>
        <p:spPr>
          <a:xfrm>
            <a:off x="7271385" y="2392680"/>
            <a:ext cx="1845945" cy="2178050"/>
          </a:xfrm>
          <a:prstGeom prst="rect">
            <a:avLst/>
          </a:prstGeom>
        </p:spPr>
      </p:pic>
      <p:sp>
        <p:nvSpPr>
          <p:cNvPr id="20" name="Text Box 19"/>
          <p:cNvSpPr txBox="1"/>
          <p:nvPr/>
        </p:nvSpPr>
        <p:spPr>
          <a:xfrm>
            <a:off x="20955" y="4742815"/>
            <a:ext cx="1907540" cy="368300"/>
          </a:xfrm>
          <a:prstGeom prst="rect">
            <a:avLst/>
          </a:prstGeom>
          <a:noFill/>
        </p:spPr>
        <p:txBody>
          <a:bodyPr wrap="square" rtlCol="0" anchor="t">
            <a:spAutoFit/>
          </a:bodyPr>
          <a:p>
            <a:pPr algn="ctr"/>
            <a:r>
              <a:rPr lang="en-US">
                <a:solidFill>
                  <a:srgbClr val="0070C0"/>
                </a:solidFill>
              </a:rPr>
              <a:t>Atom</a:t>
            </a:r>
            <a:endParaRPr lang="en-US">
              <a:solidFill>
                <a:srgbClr val="0070C0"/>
              </a:solidFill>
            </a:endParaRPr>
          </a:p>
        </p:txBody>
      </p:sp>
      <p:sp>
        <p:nvSpPr>
          <p:cNvPr id="21" name="Text Box 20"/>
          <p:cNvSpPr txBox="1"/>
          <p:nvPr/>
        </p:nvSpPr>
        <p:spPr>
          <a:xfrm>
            <a:off x="1534795" y="4604385"/>
            <a:ext cx="1907540" cy="645160"/>
          </a:xfrm>
          <a:prstGeom prst="rect">
            <a:avLst/>
          </a:prstGeom>
          <a:noFill/>
        </p:spPr>
        <p:txBody>
          <a:bodyPr wrap="square" rtlCol="0" anchor="t">
            <a:spAutoFit/>
          </a:bodyPr>
          <a:p>
            <a:pPr algn="ctr"/>
            <a:r>
              <a:rPr lang="en-US" altLang="en-US">
                <a:solidFill>
                  <a:srgbClr val="0070C0"/>
                </a:solidFill>
              </a:rPr>
              <a:t>Particle</a:t>
            </a:r>
            <a:br>
              <a:rPr lang="en-US" altLang="en-US">
                <a:solidFill>
                  <a:srgbClr val="0070C0"/>
                </a:solidFill>
              </a:rPr>
            </a:br>
            <a:r>
              <a:rPr lang="en-US" altLang="en-US">
                <a:solidFill>
                  <a:srgbClr val="0070C0"/>
                </a:solidFill>
              </a:rPr>
              <a:t>Molecule</a:t>
            </a:r>
            <a:endParaRPr lang="en-US" altLang="en-US">
              <a:solidFill>
                <a:srgbClr val="0070C0"/>
              </a:solidFill>
            </a:endParaRPr>
          </a:p>
        </p:txBody>
      </p:sp>
      <p:sp>
        <p:nvSpPr>
          <p:cNvPr id="22" name="Text Box 21"/>
          <p:cNvSpPr txBox="1"/>
          <p:nvPr/>
        </p:nvSpPr>
        <p:spPr>
          <a:xfrm>
            <a:off x="3478530" y="4742815"/>
            <a:ext cx="1907540" cy="368300"/>
          </a:xfrm>
          <a:prstGeom prst="rect">
            <a:avLst/>
          </a:prstGeom>
          <a:noFill/>
        </p:spPr>
        <p:txBody>
          <a:bodyPr wrap="square" rtlCol="0" anchor="t">
            <a:spAutoFit/>
          </a:bodyPr>
          <a:p>
            <a:pPr algn="ctr"/>
            <a:r>
              <a:rPr lang="en-US">
                <a:solidFill>
                  <a:srgbClr val="0070C0"/>
                </a:solidFill>
              </a:rPr>
              <a:t>Cell</a:t>
            </a:r>
            <a:endParaRPr lang="en-US">
              <a:solidFill>
                <a:srgbClr val="0070C0"/>
              </a:solidFill>
            </a:endParaRPr>
          </a:p>
        </p:txBody>
      </p:sp>
      <p:sp>
        <p:nvSpPr>
          <p:cNvPr id="23" name="Text Box 22"/>
          <p:cNvSpPr txBox="1"/>
          <p:nvPr/>
        </p:nvSpPr>
        <p:spPr>
          <a:xfrm>
            <a:off x="5527040" y="4742815"/>
            <a:ext cx="1907540" cy="368300"/>
          </a:xfrm>
          <a:prstGeom prst="rect">
            <a:avLst/>
          </a:prstGeom>
          <a:noFill/>
        </p:spPr>
        <p:txBody>
          <a:bodyPr wrap="square" rtlCol="0" anchor="t">
            <a:spAutoFit/>
          </a:bodyPr>
          <a:p>
            <a:pPr algn="ctr"/>
            <a:r>
              <a:rPr lang="en-US" altLang="en-US">
                <a:solidFill>
                  <a:srgbClr val="0070C0"/>
                </a:solidFill>
              </a:rPr>
              <a:t>Human</a:t>
            </a:r>
            <a:endParaRPr lang="en-US" altLang="en-US">
              <a:solidFill>
                <a:srgbClr val="0070C0"/>
              </a:solidFill>
            </a:endParaRPr>
          </a:p>
        </p:txBody>
      </p:sp>
      <p:sp>
        <p:nvSpPr>
          <p:cNvPr id="24" name="Text Box 23"/>
          <p:cNvSpPr txBox="1"/>
          <p:nvPr/>
        </p:nvSpPr>
        <p:spPr>
          <a:xfrm>
            <a:off x="7240270" y="4742815"/>
            <a:ext cx="1907540" cy="368300"/>
          </a:xfrm>
          <a:prstGeom prst="rect">
            <a:avLst/>
          </a:prstGeom>
          <a:noFill/>
        </p:spPr>
        <p:txBody>
          <a:bodyPr wrap="square" rtlCol="0" anchor="t">
            <a:spAutoFit/>
          </a:bodyPr>
          <a:p>
            <a:pPr algn="ctr"/>
            <a:r>
              <a:rPr lang="en-US" altLang="en-US">
                <a:solidFill>
                  <a:srgbClr val="0070C0"/>
                </a:solidFill>
              </a:rPr>
              <a:t>Social  system</a:t>
            </a:r>
            <a:endParaRPr lang="en-US" altLang="en-US">
              <a:solidFill>
                <a:srgbClr val="0070C0"/>
              </a:solidFill>
            </a:endParaRPr>
          </a:p>
        </p:txBody>
      </p:sp>
      <p:sp>
        <p:nvSpPr>
          <p:cNvPr id="25" name="Text Box 24"/>
          <p:cNvSpPr txBox="1"/>
          <p:nvPr/>
        </p:nvSpPr>
        <p:spPr>
          <a:xfrm>
            <a:off x="9050020" y="4604385"/>
            <a:ext cx="2540000" cy="645160"/>
          </a:xfrm>
          <a:prstGeom prst="rect">
            <a:avLst/>
          </a:prstGeom>
          <a:noFill/>
        </p:spPr>
        <p:txBody>
          <a:bodyPr wrap="square" rtlCol="0" anchor="t">
            <a:spAutoFit/>
          </a:bodyPr>
          <a:p>
            <a:pPr lvl="0" algn="ctr">
              <a:buClrTx/>
              <a:buSzTx/>
              <a:buFontTx/>
            </a:pPr>
            <a:r>
              <a:rPr lang="en-US" altLang="en-US" sz="1800">
                <a:solidFill>
                  <a:srgbClr val="0070C0"/>
                </a:solidFill>
                <a:sym typeface="+mn-ea"/>
              </a:rPr>
              <a:t>Socio-technological system</a:t>
            </a:r>
            <a:endParaRPr lang="en-US" altLang="en-US" sz="1800">
              <a:solidFill>
                <a:srgbClr val="0070C0"/>
              </a:solidFill>
              <a:sym typeface="+mn-ea"/>
            </a:endParaRPr>
          </a:p>
        </p:txBody>
      </p:sp>
      <p:sp>
        <p:nvSpPr>
          <p:cNvPr id="27" name="Text Box 26"/>
          <p:cNvSpPr txBox="1"/>
          <p:nvPr/>
        </p:nvSpPr>
        <p:spPr>
          <a:xfrm>
            <a:off x="1042035" y="6477000"/>
            <a:ext cx="10069830" cy="275590"/>
          </a:xfrm>
          <a:prstGeom prst="rect">
            <a:avLst/>
          </a:prstGeom>
          <a:noFill/>
        </p:spPr>
        <p:txBody>
          <a:bodyPr wrap="square" rtlCol="0">
            <a:spAutoFit/>
          </a:bodyPr>
          <a:p>
            <a:pPr algn="r"/>
            <a:r>
              <a:rPr lang="en-US" altLang="en-US" sz="1200" i="1">
                <a:solidFill>
                  <a:schemeClr val="bg1"/>
                </a:solidFill>
              </a:rPr>
              <a:t>flaticon</a:t>
            </a:r>
            <a:endParaRPr lang="en-US" altLang="en-US" sz="1200" i="1">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3" grpId="0"/>
      <p:bldP spid="23" grpId="1"/>
      <p:bldP spid="24" grpId="0"/>
      <p:bldP spid="24" grpId="1"/>
      <p:bldP spid="25" grpId="0"/>
      <p:bldP spid="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olidFill>
                  <a:srgbClr val="0070C0"/>
                </a:solidFill>
              </a:rPr>
              <a:t>Social science is complex</a:t>
            </a:r>
            <a:endParaRPr lang="en-US" altLang="en-US">
              <a:solidFill>
                <a:srgbClr val="0070C0"/>
              </a:solidFill>
            </a:endParaRPr>
          </a:p>
        </p:txBody>
      </p:sp>
      <p:sp>
        <p:nvSpPr>
          <p:cNvPr id="27" name="Text Box 26"/>
          <p:cNvSpPr txBox="1"/>
          <p:nvPr/>
        </p:nvSpPr>
        <p:spPr>
          <a:xfrm>
            <a:off x="1042035" y="6477000"/>
            <a:ext cx="10069830" cy="275590"/>
          </a:xfrm>
          <a:prstGeom prst="rect">
            <a:avLst/>
          </a:prstGeom>
          <a:noFill/>
        </p:spPr>
        <p:txBody>
          <a:bodyPr wrap="square" rtlCol="0">
            <a:spAutoFit/>
          </a:bodyPr>
          <a:p>
            <a:pPr algn="r"/>
            <a:r>
              <a:rPr lang="en-US" altLang="en-US" sz="1200" i="1">
                <a:solidFill>
                  <a:schemeClr val="bg1"/>
                </a:solidFill>
              </a:rPr>
              <a:t>https://ajc.hcma.vn/ - https://business.facebook.com/partyotm/</a:t>
            </a:r>
            <a:endParaRPr lang="en-US" altLang="en-US" sz="1200" i="1">
              <a:solidFill>
                <a:schemeClr val="bg1"/>
              </a:solidFill>
            </a:endParaRPr>
          </a:p>
        </p:txBody>
      </p:sp>
      <p:pic>
        <p:nvPicPr>
          <p:cNvPr id="3" name="Picture 2"/>
          <p:cNvPicPr>
            <a:picLocks noChangeAspect="1"/>
          </p:cNvPicPr>
          <p:nvPr/>
        </p:nvPicPr>
        <p:blipFill>
          <a:blip r:embed="rId1"/>
          <a:stretch>
            <a:fillRect/>
          </a:stretch>
        </p:blipFill>
        <p:spPr>
          <a:xfrm>
            <a:off x="295275" y="2307590"/>
            <a:ext cx="4526280" cy="3394710"/>
          </a:xfrm>
          <a:prstGeom prst="rect">
            <a:avLst/>
          </a:prstGeom>
        </p:spPr>
      </p:pic>
      <p:pic>
        <p:nvPicPr>
          <p:cNvPr id="18" name="Picture 17" descr="astronaut-clipart-transparent-background-4-original"/>
          <p:cNvPicPr>
            <a:picLocks noChangeAspect="1"/>
          </p:cNvPicPr>
          <p:nvPr/>
        </p:nvPicPr>
        <p:blipFill>
          <a:blip r:embed="rId2"/>
          <a:stretch>
            <a:fillRect/>
          </a:stretch>
        </p:blipFill>
        <p:spPr>
          <a:xfrm>
            <a:off x="3237865" y="2649220"/>
            <a:ext cx="1336675" cy="1438910"/>
          </a:xfrm>
          <a:prstGeom prst="rect">
            <a:avLst/>
          </a:prstGeom>
        </p:spPr>
      </p:pic>
      <p:pic>
        <p:nvPicPr>
          <p:cNvPr id="28" name="Picture 27"/>
          <p:cNvPicPr>
            <a:picLocks noChangeAspect="1"/>
          </p:cNvPicPr>
          <p:nvPr/>
        </p:nvPicPr>
        <p:blipFill>
          <a:blip r:embed="rId3"/>
          <a:stretch>
            <a:fillRect/>
          </a:stretch>
        </p:blipFill>
        <p:spPr>
          <a:xfrm>
            <a:off x="5197475" y="2307590"/>
            <a:ext cx="5093970" cy="3394075"/>
          </a:xfrm>
          <a:prstGeom prst="rect">
            <a:avLst/>
          </a:prstGeom>
        </p:spPr>
      </p:pic>
      <p:pic>
        <p:nvPicPr>
          <p:cNvPr id="26" name="Picture 25"/>
          <p:cNvPicPr>
            <a:picLocks noChangeAspect="1"/>
          </p:cNvPicPr>
          <p:nvPr/>
        </p:nvPicPr>
        <p:blipFill>
          <a:blip r:embed="rId4"/>
          <a:stretch>
            <a:fillRect/>
          </a:stretch>
        </p:blipFill>
        <p:spPr>
          <a:xfrm>
            <a:off x="6344285" y="2955290"/>
            <a:ext cx="2800350" cy="2098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8107</Words>
  <Application>WPS Presentation</Application>
  <PresentationFormat>宽屏</PresentationFormat>
  <Paragraphs>491</Paragraphs>
  <Slides>58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58</vt:i4>
      </vt:variant>
    </vt:vector>
  </HeadingPairs>
  <TitlesOfParts>
    <vt:vector size="70" baseType="lpstr">
      <vt:lpstr>Arial</vt:lpstr>
      <vt:lpstr>SimSun</vt:lpstr>
      <vt:lpstr>Wingdings</vt:lpstr>
      <vt:lpstr>Arial</vt:lpstr>
      <vt:lpstr>Verdana</vt:lpstr>
      <vt:lpstr>Times New Roman</vt:lpstr>
      <vt:lpstr>微软雅黑</vt:lpstr>
      <vt:lpstr>Arial Unicode MS</vt:lpstr>
      <vt:lpstr>宋体</vt:lpstr>
      <vt:lpstr>Times New Roman</vt:lpstr>
      <vt:lpstr>1_Default Design</vt:lpstr>
      <vt:lpstr>2_Default Design</vt:lpstr>
      <vt:lpstr>Digital methods and tools</vt:lpstr>
      <vt:lpstr>PowerPoint 演示文稿</vt:lpstr>
      <vt:lpstr>PowerPoint 演示文稿</vt:lpstr>
      <vt:lpstr>PowerPoint 演示文稿</vt:lpstr>
      <vt:lpstr>5MBs of data in 1966</vt:lpstr>
      <vt:lpstr>Digital evolution</vt:lpstr>
      <vt:lpstr>Digital evolution</vt:lpstr>
      <vt:lpstr>Social science is complex</vt:lpstr>
      <vt:lpstr>Social science is complex</vt:lpstr>
      <vt:lpstr>“Big data”</vt:lpstr>
      <vt:lpstr>PowerPoint 演示文稿</vt:lpstr>
      <vt:lpstr>Digital footprint</vt:lpstr>
      <vt:lpstr>Big data - Computational method</vt:lpstr>
      <vt:lpstr>Common research questions</vt:lpstr>
      <vt:lpstr>Brexit</vt:lpstr>
      <vt:lpstr>2016 US Election</vt:lpstr>
      <vt:lpstr>Track hashtags</vt:lpstr>
      <vt:lpstr>Google trends: coronavirus</vt:lpstr>
      <vt:lpstr>Google trends: coronavirus</vt:lpstr>
      <vt:lpstr>Google trends</vt:lpstr>
      <vt:lpstr>Okcupid</vt:lpstr>
      <vt:lpstr>Seasonal changes in population distribution </vt:lpstr>
      <vt:lpstr>Articles in Vietnamese about coronavirus</vt:lpstr>
      <vt:lpstr>Articles in Vietnamese about coronavirus</vt:lpstr>
      <vt:lpstr>Mixed sources - COVID devices in Vietnam</vt:lpstr>
      <vt:lpstr>Mixed sources - COVID devices in Vietnam</vt:lpstr>
      <vt:lpstr>Mixed sources - COVID devices in Vietnam</vt:lpstr>
      <vt:lpstr>How to collect digital footprint?</vt:lpstr>
      <vt:lpstr>How to collect digital footprint?</vt:lpstr>
      <vt:lpstr>How to collect digital footprint?</vt:lpstr>
      <vt:lpstr>Good morning tweets (Live map)</vt:lpstr>
      <vt:lpstr>Good morning tweets (Offline render)</vt:lpstr>
      <vt:lpstr>Good morning tweets (Coding)</vt:lpstr>
      <vt:lpstr>How to analyse digital footprint?</vt:lpstr>
      <vt:lpstr>Okcupid</vt:lpstr>
      <vt:lpstr>Article and Sentiment</vt:lpstr>
      <vt:lpstr>Article and Sentiment</vt:lpstr>
      <vt:lpstr>Try it yourself! https://teachablemachine.withgoogle.com/train/image </vt:lpstr>
      <vt:lpstr>Constrains, Drawbacks  and Challenges</vt:lpstr>
      <vt:lpstr>PowerPoint 演示文稿</vt:lpstr>
      <vt:lpstr>Cleaning</vt:lpstr>
      <vt:lpstr>Navigating</vt:lpstr>
      <vt:lpstr>Mixed sources - COVID devices in Vietnam</vt:lpstr>
      <vt:lpstr>Articles in Vietnamese about coronavirus</vt:lpstr>
      <vt:lpstr>PowerPoint 演示文稿</vt:lpstr>
      <vt:lpstr>Mixed sources - COVID devices in Vietnam</vt:lpstr>
      <vt:lpstr>Biases and  ethical issues in  big data research</vt:lpstr>
      <vt:lpstr>PowerPoint 演示文稿</vt:lpstr>
      <vt:lpstr>PowerPoint 演示文稿</vt:lpstr>
      <vt:lpstr>Ethics – Actual Use of  Big Data</vt:lpstr>
      <vt:lpstr>PowerPoint 演示文稿</vt:lpstr>
      <vt:lpstr>PowerPoint 演示文稿</vt:lpstr>
      <vt:lpstr>PowerPoint 演示文稿</vt:lpstr>
      <vt:lpstr>PowerPoint 演示文稿</vt:lpstr>
      <vt:lpstr>The main ethical issue in  digital research</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hoanglong</dc:creator>
  <cp:lastModifiedBy>hoanglong</cp:lastModifiedBy>
  <cp:revision>72</cp:revision>
  <dcterms:created xsi:type="dcterms:W3CDTF">2020-12-07T11:44:07Z</dcterms:created>
  <dcterms:modified xsi:type="dcterms:W3CDTF">2020-12-07T11:44:07Z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